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4"/>
  </p:notesMasterIdLst>
  <p:handoutMasterIdLst>
    <p:handoutMasterId r:id="rId45"/>
  </p:handoutMasterIdLst>
  <p:sldIdLst>
    <p:sldId id="303" r:id="rId2"/>
    <p:sldId id="362" r:id="rId3"/>
    <p:sldId id="355" r:id="rId4"/>
    <p:sldId id="377" r:id="rId5"/>
    <p:sldId id="378" r:id="rId6"/>
    <p:sldId id="389" r:id="rId7"/>
    <p:sldId id="390" r:id="rId8"/>
    <p:sldId id="336" r:id="rId9"/>
    <p:sldId id="439" r:id="rId10"/>
    <p:sldId id="410" r:id="rId11"/>
    <p:sldId id="411" r:id="rId12"/>
    <p:sldId id="412" r:id="rId13"/>
    <p:sldId id="421" r:id="rId14"/>
    <p:sldId id="454" r:id="rId15"/>
    <p:sldId id="455" r:id="rId16"/>
    <p:sldId id="456" r:id="rId17"/>
    <p:sldId id="414" r:id="rId18"/>
    <p:sldId id="440" r:id="rId19"/>
    <p:sldId id="415" r:id="rId20"/>
    <p:sldId id="423" r:id="rId21"/>
    <p:sldId id="422" r:id="rId22"/>
    <p:sldId id="425" r:id="rId23"/>
    <p:sldId id="424" r:id="rId24"/>
    <p:sldId id="417" r:id="rId25"/>
    <p:sldId id="427" r:id="rId26"/>
    <p:sldId id="430" r:id="rId27"/>
    <p:sldId id="431" r:id="rId28"/>
    <p:sldId id="428" r:id="rId29"/>
    <p:sldId id="426" r:id="rId30"/>
    <p:sldId id="419" r:id="rId31"/>
    <p:sldId id="438" r:id="rId32"/>
    <p:sldId id="420" r:id="rId33"/>
    <p:sldId id="442" r:id="rId34"/>
    <p:sldId id="441" r:id="rId35"/>
    <p:sldId id="433" r:id="rId36"/>
    <p:sldId id="443" r:id="rId37"/>
    <p:sldId id="435" r:id="rId38"/>
    <p:sldId id="444" r:id="rId39"/>
    <p:sldId id="436" r:id="rId40"/>
    <p:sldId id="445" r:id="rId41"/>
    <p:sldId id="447" r:id="rId42"/>
    <p:sldId id="448"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55"/>
    <p:restoredTop sz="82889"/>
  </p:normalViewPr>
  <p:slideViewPr>
    <p:cSldViewPr snapToGrid="0" snapToObjects="1">
      <p:cViewPr varScale="1">
        <p:scale>
          <a:sx n="107" d="100"/>
          <a:sy n="107" d="100"/>
        </p:scale>
        <p:origin x="888" y="176"/>
      </p:cViewPr>
      <p:guideLst>
        <p:guide orient="horz" pos="2160"/>
        <p:guide pos="3840"/>
      </p:guideLst>
    </p:cSldViewPr>
  </p:slideViewPr>
  <p:notesTextViewPr>
    <p:cViewPr>
      <p:scale>
        <a:sx n="155" d="100"/>
        <a:sy n="155" d="100"/>
      </p:scale>
      <p:origin x="0" y="0"/>
    </p:cViewPr>
  </p:notesTextViewPr>
  <p:notesViewPr>
    <p:cSldViewPr snapToGrid="0" snapToObjects="1">
      <p:cViewPr varScale="1">
        <p:scale>
          <a:sx n="127" d="100"/>
          <a:sy n="127" d="100"/>
        </p:scale>
        <p:origin x="212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2"/>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7/4/20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7/4/20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D65BEC1-91A9-F040-80A2-A1EC33E8D6DB}"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4291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 base install of R gives us the ability to write and execute code, but working entirely at the command line isn’t intuitive or efficient.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Most R users choose to leverage an integrated development environment (IDE) for their work.  An IDE layers over the R programming language and provides a more streamlined way for us to work with 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most popular R IDE is </a:t>
            </a:r>
            <a:r>
              <a:rPr lang="en-US" baseline="0" dirty="0" err="1"/>
              <a:t>Rstudio</a:t>
            </a:r>
            <a:r>
              <a:rPr lang="en-US" baseline="0" dirty="0"/>
              <a:t>.  This is the IDE we will be using in this course.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Rstudio</a:t>
            </a:r>
            <a:r>
              <a:rPr lang="en-US" baseline="0" dirty="0"/>
              <a:t> provides layers many features onto the basic R command line including the ability to easily view data, identify syntax (code grammar), and debug our code to fix errors.</a:t>
            </a:r>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3089267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For today’s course we plan to leverage RStudio Cloud.  RStudio Cloud is an internet hosted version of RStudio which allowed us to prepare an environment and prepopulate it with data, code, and exercises so you don’t have to spend your energy on those pieces.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you get home, you will likely transition to using a RStudio Desktop which is a locally installed version of RStudio.  We requested that you install the desktop version ahead of this course so you will be ready to continue to learning R when you walk out of the classroom this afternoon and as a fallback in the event that we experience technical challenges with the cloud deployment.</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939732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few minutes to get logged into RStudio Cloud.</a:t>
            </a:r>
          </a:p>
          <a:p>
            <a:endParaRPr lang="en-US" dirty="0"/>
          </a:p>
          <a:p>
            <a:r>
              <a:rPr lang="en-US" dirty="0"/>
              <a:t>In the pre-course email, we asked you to create an RStudio log in.  Use those credentials now to access the instance.</a:t>
            </a:r>
          </a:p>
          <a:p>
            <a:endParaRPr lang="en-US" dirty="0"/>
          </a:p>
          <a:p>
            <a:r>
              <a:rPr lang="en-US" dirty="0"/>
              <a:t>The following slides show the clicks to copy the workspace.</a:t>
            </a:r>
          </a:p>
          <a:p>
            <a:endParaRPr lang="en-US" dirty="0"/>
          </a:p>
          <a:p>
            <a:r>
              <a:rPr lang="en-US" dirty="0"/>
              <a:t>Raise your hand if you need help.</a:t>
            </a:r>
          </a:p>
        </p:txBody>
      </p:sp>
      <p:sp>
        <p:nvSpPr>
          <p:cNvPr id="4" name="Slide Number Placeholder 3"/>
          <p:cNvSpPr>
            <a:spLocks noGrp="1"/>
          </p:cNvSpPr>
          <p:nvPr>
            <p:ph type="sldNum" sz="quarter" idx="5"/>
          </p:nvPr>
        </p:nvSpPr>
        <p:spPr/>
        <p:txBody>
          <a:bodyPr/>
          <a:lstStyle/>
          <a:p>
            <a:fld id="{0A193586-FEB5-7C43-8F44-7EFAE4EECA28}" type="slidenum">
              <a:rPr lang="en-US" smtClean="0"/>
              <a:t>13</a:t>
            </a:fld>
            <a:endParaRPr lang="en-US"/>
          </a:p>
        </p:txBody>
      </p:sp>
    </p:spTree>
    <p:extLst>
      <p:ext uri="{BB962C8B-B14F-4D97-AF65-F5344CB8AC3E}">
        <p14:creationId xmlns:p14="http://schemas.microsoft.com/office/powerpoint/2010/main" val="1435768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14</a:t>
            </a:fld>
            <a:endParaRPr lang="en-US"/>
          </a:p>
        </p:txBody>
      </p:sp>
    </p:spTree>
    <p:extLst>
      <p:ext uri="{BB962C8B-B14F-4D97-AF65-F5344CB8AC3E}">
        <p14:creationId xmlns:p14="http://schemas.microsoft.com/office/powerpoint/2010/main" val="2638988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is the basic RStudio layout.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Console – Where we will enter and execute the code we write in this session.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Environment – Where objects (think variables or containers for storing data) will appear.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Output – Where the output of our visualization occurs.  It also has tabs for us to browse file locations and interact with the help documentation</a:t>
            </a:r>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18719080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4274450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At it’s most basic, R is a fancy calculator.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It supports common mathematical operators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add, - subtract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multiply, / divide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exponents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type our code at the console and use the enter (return) key to execute.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answer is returned on the following line.</a:t>
            </a:r>
          </a:p>
        </p:txBody>
      </p:sp>
      <p:sp>
        <p:nvSpPr>
          <p:cNvPr id="4" name="Slide Number Placeholder 3"/>
          <p:cNvSpPr>
            <a:spLocks noGrp="1"/>
          </p:cNvSpPr>
          <p:nvPr>
            <p:ph type="sldNum" sz="quarter" idx="10"/>
          </p:nvPr>
        </p:nvSpPr>
        <p:spPr/>
        <p:txBody>
          <a:bodyPr/>
          <a:lstStyle/>
          <a:p>
            <a:fld id="{0A193586-FEB5-7C43-8F44-7EFAE4EECA28}" type="slidenum">
              <a:rPr lang="en-US" smtClean="0"/>
              <a:t>19</a:t>
            </a:fld>
            <a:endParaRPr lang="en-US"/>
          </a:p>
        </p:txBody>
      </p:sp>
    </p:spTree>
    <p:extLst>
      <p:ext uri="{BB962C8B-B14F-4D97-AF65-F5344CB8AC3E}">
        <p14:creationId xmlns:p14="http://schemas.microsoft.com/office/powerpoint/2010/main" val="40803659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do some coding.</a:t>
            </a:r>
          </a:p>
          <a:p>
            <a:endParaRPr lang="en-US" dirty="0"/>
          </a:p>
          <a:p>
            <a:r>
              <a:rPr lang="en-US" dirty="0"/>
              <a:t>Complete the following exercise.</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20</a:t>
            </a:fld>
            <a:endParaRPr lang="en-US"/>
          </a:p>
        </p:txBody>
      </p:sp>
    </p:spTree>
    <p:extLst>
      <p:ext uri="{BB962C8B-B14F-4D97-AF65-F5344CB8AC3E}">
        <p14:creationId xmlns:p14="http://schemas.microsoft.com/office/powerpoint/2010/main" val="1976202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Let’s review our answers.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Order of operations matters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-exponents and roots first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-multiplication and division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-addition and subtraction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Multiplication will occur before subtraction unless we embed our operation in parentheses.</a:t>
            </a:r>
          </a:p>
        </p:txBody>
      </p:sp>
      <p:sp>
        <p:nvSpPr>
          <p:cNvPr id="4" name="Slide Number Placeholder 3"/>
          <p:cNvSpPr>
            <a:spLocks noGrp="1"/>
          </p:cNvSpPr>
          <p:nvPr>
            <p:ph type="sldNum" sz="quarter" idx="10"/>
          </p:nvPr>
        </p:nvSpPr>
        <p:spPr/>
        <p:txBody>
          <a:bodyPr/>
          <a:lstStyle/>
          <a:p>
            <a:fld id="{0A193586-FEB5-7C43-8F44-7EFAE4EECA28}" type="slidenum">
              <a:rPr lang="en-US" smtClean="0"/>
              <a:t>21</a:t>
            </a:fld>
            <a:endParaRPr lang="en-US"/>
          </a:p>
        </p:txBody>
      </p:sp>
    </p:spTree>
    <p:extLst>
      <p:ext uri="{BB962C8B-B14F-4D97-AF65-F5344CB8AC3E}">
        <p14:creationId xmlns:p14="http://schemas.microsoft.com/office/powerpoint/2010/main" val="18309962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are code that perform actions on our behalf.  We can use functions that others have written (or that we write ourselves) to reuse existing code over and over.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accept an argument (input).  We use parentheses as the syntax (grammar) to identify the argument(s).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Then the function does its task and provides us with some output, in this case the absolute value of an integer.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help feature in R is very… helpful!  Preceding a function with ? and executing the line will bring up help documentation and will educate us on how to use a function.</a:t>
            </a:r>
          </a:p>
        </p:txBody>
      </p:sp>
      <p:sp>
        <p:nvSpPr>
          <p:cNvPr id="4" name="Slide Number Placeholder 3"/>
          <p:cNvSpPr>
            <a:spLocks noGrp="1"/>
          </p:cNvSpPr>
          <p:nvPr>
            <p:ph type="sldNum" sz="quarter" idx="10"/>
          </p:nvPr>
        </p:nvSpPr>
        <p:spPr/>
        <p:txBody>
          <a:bodyPr/>
          <a:lstStyle/>
          <a:p>
            <a:fld id="{0A193586-FEB5-7C43-8F44-7EFAE4EECA28}" type="slidenum">
              <a:rPr lang="en-US" smtClean="0"/>
              <a:t>22</a:t>
            </a:fld>
            <a:endParaRPr lang="en-US"/>
          </a:p>
        </p:txBody>
      </p:sp>
    </p:spTree>
    <p:extLst>
      <p:ext uri="{BB962C8B-B14F-4D97-AF65-F5344CB8AC3E}">
        <p14:creationId xmlns:p14="http://schemas.microsoft.com/office/powerpoint/2010/main" val="3610103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0049691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learn about a function.</a:t>
            </a:r>
          </a:p>
          <a:p>
            <a:endParaRPr lang="en-US" dirty="0"/>
          </a:p>
          <a:p>
            <a:r>
              <a:rPr lang="en-US" dirty="0"/>
              <a:t>Use the help feature to read about the </a:t>
            </a:r>
            <a:r>
              <a:rPr lang="en-US" dirty="0" err="1"/>
              <a:t>seq</a:t>
            </a:r>
            <a:r>
              <a:rPr lang="en-US" dirty="0"/>
              <a:t>() function.</a:t>
            </a:r>
          </a:p>
          <a:p>
            <a:endParaRPr lang="en-US" dirty="0"/>
          </a:p>
          <a:p>
            <a:r>
              <a:rPr lang="en-US" dirty="0"/>
              <a:t>What does the </a:t>
            </a:r>
            <a:r>
              <a:rPr lang="en-US" dirty="0" err="1"/>
              <a:t>seq</a:t>
            </a:r>
            <a:r>
              <a:rPr lang="en-US" dirty="0"/>
              <a:t>() function do?</a:t>
            </a:r>
          </a:p>
        </p:txBody>
      </p:sp>
      <p:sp>
        <p:nvSpPr>
          <p:cNvPr id="4" name="Slide Number Placeholder 3"/>
          <p:cNvSpPr>
            <a:spLocks noGrp="1"/>
          </p:cNvSpPr>
          <p:nvPr>
            <p:ph type="sldNum" sz="quarter" idx="5"/>
          </p:nvPr>
        </p:nvSpPr>
        <p:spPr/>
        <p:txBody>
          <a:bodyPr/>
          <a:lstStyle/>
          <a:p>
            <a:fld id="{0A193586-FEB5-7C43-8F44-7EFAE4EECA28}" type="slidenum">
              <a:rPr lang="en-US" smtClean="0"/>
              <a:t>23</a:t>
            </a:fld>
            <a:endParaRPr lang="en-US"/>
          </a:p>
        </p:txBody>
      </p:sp>
    </p:spTree>
    <p:extLst>
      <p:ext uri="{BB962C8B-B14F-4D97-AF65-F5344CB8AC3E}">
        <p14:creationId xmlns:p14="http://schemas.microsoft.com/office/powerpoint/2010/main" val="6823329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Functions can do more than simple math.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case the sequence function </a:t>
            </a:r>
            <a:r>
              <a:rPr lang="en-US" baseline="0" dirty="0" err="1"/>
              <a:t>seq</a:t>
            </a:r>
            <a:r>
              <a:rPr lang="en-US" baseline="0" dirty="0"/>
              <a:t>() accepts arguments defining a start position, a stop position, and an interval, to create a series (a vector) of integers.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24</a:t>
            </a:fld>
            <a:endParaRPr lang="en-US"/>
          </a:p>
        </p:txBody>
      </p:sp>
    </p:spTree>
    <p:extLst>
      <p:ext uri="{BB962C8B-B14F-4D97-AF65-F5344CB8AC3E}">
        <p14:creationId xmlns:p14="http://schemas.microsoft.com/office/powerpoint/2010/main" val="2270425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a very important concept in many programming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the containers in which we can store things for later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You can store single values, series, tables, or even names.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example we are taking our previous </a:t>
            </a:r>
            <a:r>
              <a:rPr lang="en-US" baseline="0" dirty="0" err="1"/>
              <a:t>seq</a:t>
            </a:r>
            <a:r>
              <a:rPr lang="en-US" baseline="0" dirty="0"/>
              <a:t>() created series and storing it out to an object which we have called </a:t>
            </a:r>
            <a:r>
              <a:rPr lang="en-US" b="1" baseline="0" dirty="0"/>
              <a:t>sequence_of_10s</a:t>
            </a:r>
            <a:r>
              <a:rPr lang="en-US"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t>
            </a:r>
            <a:r>
              <a:rPr lang="en-US" b="1" baseline="0" dirty="0"/>
              <a:t>&lt;- </a:t>
            </a:r>
            <a:r>
              <a:rPr lang="en-US" b="0" baseline="0" dirty="0"/>
              <a:t>characters are called an assignment operator.  They point to the place where we want to store output.</a:t>
            </a:r>
            <a:endParaRPr lang="en-US" b="1"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25</a:t>
            </a:fld>
            <a:endParaRPr lang="en-US"/>
          </a:p>
        </p:txBody>
      </p:sp>
    </p:spTree>
    <p:extLst>
      <p:ext uri="{BB962C8B-B14F-4D97-AF65-F5344CB8AC3E}">
        <p14:creationId xmlns:p14="http://schemas.microsoft.com/office/powerpoint/2010/main" val="35030965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call our object at the console by typing the object name and pressing enter/return.</a:t>
            </a:r>
          </a:p>
        </p:txBody>
      </p:sp>
      <p:sp>
        <p:nvSpPr>
          <p:cNvPr id="4" name="Slide Number Placeholder 3"/>
          <p:cNvSpPr>
            <a:spLocks noGrp="1"/>
          </p:cNvSpPr>
          <p:nvPr>
            <p:ph type="sldNum" sz="quarter" idx="10"/>
          </p:nvPr>
        </p:nvSpPr>
        <p:spPr/>
        <p:txBody>
          <a:bodyPr/>
          <a:lstStyle/>
          <a:p>
            <a:fld id="{0A193586-FEB5-7C43-8F44-7EFAE4EECA28}" type="slidenum">
              <a:rPr lang="en-US" smtClean="0"/>
              <a:t>26</a:t>
            </a:fld>
            <a:endParaRPr lang="en-US"/>
          </a:p>
        </p:txBody>
      </p:sp>
    </p:spTree>
    <p:extLst>
      <p:ext uri="{BB962C8B-B14F-4D97-AF65-F5344CB8AC3E}">
        <p14:creationId xmlns:p14="http://schemas.microsoft.com/office/powerpoint/2010/main" val="346129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also review our object in RStudio via the environment tab.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crate an object in the environment, it will appear in the environment tab and we can review its contents there.</a:t>
            </a:r>
          </a:p>
        </p:txBody>
      </p:sp>
      <p:sp>
        <p:nvSpPr>
          <p:cNvPr id="4" name="Slide Number Placeholder 3"/>
          <p:cNvSpPr>
            <a:spLocks noGrp="1"/>
          </p:cNvSpPr>
          <p:nvPr>
            <p:ph type="sldNum" sz="quarter" idx="10"/>
          </p:nvPr>
        </p:nvSpPr>
        <p:spPr/>
        <p:txBody>
          <a:bodyPr/>
          <a:lstStyle/>
          <a:p>
            <a:fld id="{0A193586-FEB5-7C43-8F44-7EFAE4EECA28}" type="slidenum">
              <a:rPr lang="en-US" smtClean="0"/>
              <a:t>27</a:t>
            </a:fld>
            <a:endParaRPr lang="en-US"/>
          </a:p>
        </p:txBody>
      </p:sp>
    </p:spTree>
    <p:extLst>
      <p:ext uri="{BB962C8B-B14F-4D97-AF65-F5344CB8AC3E}">
        <p14:creationId xmlns:p14="http://schemas.microsoft.com/office/powerpoint/2010/main" val="7167730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Objects are subject to same laws of programming we have learned so far.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provides objects as arguments for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28</a:t>
            </a:fld>
            <a:endParaRPr lang="en-US"/>
          </a:p>
        </p:txBody>
      </p:sp>
    </p:spTree>
    <p:extLst>
      <p:ext uri="{BB962C8B-B14F-4D97-AF65-F5344CB8AC3E}">
        <p14:creationId xmlns:p14="http://schemas.microsoft.com/office/powerpoint/2010/main" val="10625572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29</a:t>
            </a:fld>
            <a:endParaRPr lang="en-US"/>
          </a:p>
        </p:txBody>
      </p:sp>
    </p:spTree>
    <p:extLst>
      <p:ext uri="{BB962C8B-B14F-4D97-AF65-F5344CB8AC3E}">
        <p14:creationId xmlns:p14="http://schemas.microsoft.com/office/powerpoint/2010/main" val="5697698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Packages are collections of functions that extend the capabilities of R.  They are written and published by members of the R community.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Packages are hosted on The Comprehensive R Archive Network [CRAN] at https://</a:t>
            </a:r>
            <a:r>
              <a:rPr lang="en-US" baseline="0" dirty="0" err="1"/>
              <a:t>cran.r-project.org</a:t>
            </a:r>
            <a:r>
              <a:rPr lang="en-US" baseline="0" dirty="0"/>
              <a:t>/.  There are are 10,000 packages in CRAN, wow!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t>
            </a:r>
            <a:r>
              <a:rPr lang="en-US" b="1" baseline="0" dirty="0" err="1"/>
              <a:t>tidyverse</a:t>
            </a:r>
            <a:r>
              <a:rPr lang="en-US" baseline="0" dirty="0"/>
              <a:t> is an example of a package.  It includes specialized functions for reading data, cleaning, data, performing analysis, and visualizing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will make extensive use of the </a:t>
            </a:r>
            <a:r>
              <a:rPr lang="en-US" baseline="0" dirty="0" err="1"/>
              <a:t>tidyverse</a:t>
            </a:r>
            <a:r>
              <a:rPr lang="en-US" baseline="0" dirty="0"/>
              <a:t> in today’s course and encourage you to use it in your own work.</a:t>
            </a:r>
          </a:p>
        </p:txBody>
      </p:sp>
      <p:sp>
        <p:nvSpPr>
          <p:cNvPr id="4" name="Slide Number Placeholder 3"/>
          <p:cNvSpPr>
            <a:spLocks noGrp="1"/>
          </p:cNvSpPr>
          <p:nvPr>
            <p:ph type="sldNum" sz="quarter" idx="10"/>
          </p:nvPr>
        </p:nvSpPr>
        <p:spPr/>
        <p:txBody>
          <a:bodyPr/>
          <a:lstStyle/>
          <a:p>
            <a:fld id="{0A193586-FEB5-7C43-8F44-7EFAE4EECA28}" type="slidenum">
              <a:rPr lang="en-US" smtClean="0"/>
              <a:t>30</a:t>
            </a:fld>
            <a:endParaRPr lang="en-US"/>
          </a:p>
        </p:txBody>
      </p:sp>
    </p:spTree>
    <p:extLst>
      <p:ext uri="{BB962C8B-B14F-4D97-AF65-F5344CB8AC3E}">
        <p14:creationId xmlns:p14="http://schemas.microsoft.com/office/powerpoint/2010/main" val="1745608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Developing a tidy philosophy with your data </a:t>
            </a:r>
          </a:p>
          <a:p>
            <a:endParaRPr lang="en-US" dirty="0"/>
          </a:p>
          <a:p>
            <a:r>
              <a:rPr lang="en-US" dirty="0"/>
              <a:t>Basic tidy tenets include:  organizing your data in a consistent and standardized way, writing your code in consistent concise language that mimics the English language, and breaking down your analysis into atomic steps.</a:t>
            </a:r>
          </a:p>
          <a:p>
            <a:endParaRPr lang="en-US" dirty="0"/>
          </a:p>
          <a:p>
            <a:r>
              <a:rPr lang="en-US" dirty="0"/>
              <a:t>Here is a figure from the book R for Data Science by Hadley Wickham and Garrett </a:t>
            </a:r>
            <a:r>
              <a:rPr lang="en-US" dirty="0" err="1"/>
              <a:t>Grolemund</a:t>
            </a:r>
            <a:r>
              <a:rPr lang="en-US" dirty="0"/>
              <a:t>.  This is an exceptional resource for learning R and data science.  It outlines the basic loop of data science:  importing data, preparing data for analysis, exploring data, and communicating results.  This is the format for analysis we will be using today.</a:t>
            </a:r>
          </a:p>
          <a:p>
            <a:endParaRPr lang="en-US" dirty="0"/>
          </a:p>
          <a:p>
            <a:r>
              <a:rPr lang="en-US" dirty="0"/>
              <a:t>We’ll talk more about this process and tips for being tidy throughout today’s course.</a:t>
            </a:r>
          </a:p>
        </p:txBody>
      </p:sp>
      <p:sp>
        <p:nvSpPr>
          <p:cNvPr id="4" name="Slide Number Placeholder 3"/>
          <p:cNvSpPr>
            <a:spLocks noGrp="1"/>
          </p:cNvSpPr>
          <p:nvPr>
            <p:ph type="sldNum" sz="quarter" idx="5"/>
          </p:nvPr>
        </p:nvSpPr>
        <p:spPr/>
        <p:txBody>
          <a:bodyPr/>
          <a:lstStyle/>
          <a:p>
            <a:fld id="{0A193586-FEB5-7C43-8F44-7EFAE4EECA28}" type="slidenum">
              <a:rPr lang="en-US" smtClean="0"/>
              <a:t>31</a:t>
            </a:fld>
            <a:endParaRPr lang="en-US"/>
          </a:p>
        </p:txBody>
      </p:sp>
    </p:spTree>
    <p:extLst>
      <p:ext uri="{BB962C8B-B14F-4D97-AF65-F5344CB8AC3E}">
        <p14:creationId xmlns:p14="http://schemas.microsoft.com/office/powerpoint/2010/main" val="40417562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To install packages we use a function called </a:t>
            </a:r>
            <a:r>
              <a:rPr lang="en-US" b="1" baseline="0" dirty="0" err="1"/>
              <a:t>install.packages</a:t>
            </a:r>
            <a:r>
              <a:rPr lang="en-US" b="1" baseline="0" dirty="0"/>
              <a:t>()</a:t>
            </a:r>
            <a:r>
              <a:rPr lang="en-US" b="0"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The principal argument for this function is the name of the package, in this example ”</a:t>
            </a:r>
            <a:r>
              <a:rPr lang="en-US" b="0" baseline="0" dirty="0" err="1"/>
              <a:t>tidyverse</a:t>
            </a:r>
            <a:r>
              <a:rPr lang="en-US" b="0"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No need to install this package!  It is pre-installed for you in RStudio Cloud.  However, if you are using a desktop install of RStudio (now or in the future) you will need to install this package.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When we want to call functions from the </a:t>
            </a:r>
            <a:r>
              <a:rPr lang="en-US" b="0" baseline="0" dirty="0" err="1"/>
              <a:t>tidyverse</a:t>
            </a:r>
            <a:r>
              <a:rPr lang="en-US" b="0" baseline="0" dirty="0"/>
              <a:t> into our analysis, we need to load the package.  We use the </a:t>
            </a:r>
            <a:r>
              <a:rPr lang="en-US" b="1" baseline="0" dirty="0"/>
              <a:t>library() </a:t>
            </a:r>
            <a:r>
              <a:rPr lang="en-US" b="0" baseline="0" dirty="0"/>
              <a:t>function.</a:t>
            </a:r>
            <a:endParaRPr lang="en-US" b="1"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32</a:t>
            </a:fld>
            <a:endParaRPr lang="en-US"/>
          </a:p>
        </p:txBody>
      </p:sp>
    </p:spTree>
    <p:extLst>
      <p:ext uri="{BB962C8B-B14F-4D97-AF65-F5344CB8AC3E}">
        <p14:creationId xmlns:p14="http://schemas.microsoft.com/office/powerpoint/2010/main" val="3758484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51e91fc5f9_1_2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51e91fc5f9_1_2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46044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install a package.</a:t>
            </a:r>
          </a:p>
          <a:p>
            <a:endParaRPr lang="en-US" dirty="0"/>
          </a:p>
          <a:p>
            <a:r>
              <a:rPr lang="en-US" dirty="0"/>
              <a:t>Let’s install a package called “janitor” which we will make use of later in the course.</a:t>
            </a:r>
          </a:p>
          <a:p>
            <a:endParaRPr lang="en-US" dirty="0"/>
          </a:p>
          <a:p>
            <a:r>
              <a:rPr lang="en-US" dirty="0"/>
              <a:t>After installation, load the package into your environment with the </a:t>
            </a:r>
            <a:r>
              <a:rPr lang="en-US" b="1" dirty="0"/>
              <a:t>library()</a:t>
            </a:r>
            <a:r>
              <a:rPr lang="en-US" dirty="0"/>
              <a:t> function.</a:t>
            </a:r>
          </a:p>
          <a:p>
            <a:endParaRPr lang="en-US" dirty="0"/>
          </a:p>
          <a:p>
            <a:r>
              <a:rPr lang="en-US" dirty="0"/>
              <a:t>If you have some time after installing the package you can read about it’s function using the help command </a:t>
            </a:r>
            <a:r>
              <a:rPr lang="en-US" b="1" dirty="0"/>
              <a:t>??</a:t>
            </a:r>
            <a:r>
              <a:rPr lang="en-US" b="0" dirty="0"/>
              <a:t>.</a:t>
            </a:r>
            <a:endParaRPr lang="en-US" b="1" dirty="0"/>
          </a:p>
        </p:txBody>
      </p:sp>
      <p:sp>
        <p:nvSpPr>
          <p:cNvPr id="4" name="Slide Number Placeholder 3"/>
          <p:cNvSpPr>
            <a:spLocks noGrp="1"/>
          </p:cNvSpPr>
          <p:nvPr>
            <p:ph type="sldNum" sz="quarter" idx="5"/>
          </p:nvPr>
        </p:nvSpPr>
        <p:spPr/>
        <p:txBody>
          <a:bodyPr/>
          <a:lstStyle/>
          <a:p>
            <a:fld id="{0A193586-FEB5-7C43-8F44-7EFAE4EECA28}" type="slidenum">
              <a:rPr lang="en-US" smtClean="0"/>
              <a:t>33</a:t>
            </a:fld>
            <a:endParaRPr lang="en-US"/>
          </a:p>
        </p:txBody>
      </p:sp>
    </p:spTree>
    <p:extLst>
      <p:ext uri="{BB962C8B-B14F-4D97-AF65-F5344CB8AC3E}">
        <p14:creationId xmlns:p14="http://schemas.microsoft.com/office/powerpoint/2010/main" val="14169170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Vectors are useful, </a:t>
            </a:r>
            <a:r>
              <a:rPr lang="en-US" dirty="0" err="1"/>
              <a:t>dataframes</a:t>
            </a:r>
            <a:r>
              <a:rPr lang="en-US" dirty="0"/>
              <a:t> are even more useful and most closely represent the data we know and love!</a:t>
            </a:r>
          </a:p>
        </p:txBody>
      </p:sp>
      <p:sp>
        <p:nvSpPr>
          <p:cNvPr id="4" name="Slide Number Placeholder 3"/>
          <p:cNvSpPr>
            <a:spLocks noGrp="1"/>
          </p:cNvSpPr>
          <p:nvPr>
            <p:ph type="sldNum" sz="quarter" idx="10"/>
          </p:nvPr>
        </p:nvSpPr>
        <p:spPr/>
        <p:txBody>
          <a:bodyPr/>
          <a:lstStyle/>
          <a:p>
            <a:fld id="{0A193586-FEB5-7C43-8F44-7EFAE4EECA28}" type="slidenum">
              <a:rPr lang="en-US" smtClean="0"/>
              <a:t>34</a:t>
            </a:fld>
            <a:endParaRPr lang="en-US"/>
          </a:p>
        </p:txBody>
      </p:sp>
    </p:spTree>
    <p:extLst>
      <p:ext uri="{BB962C8B-B14F-4D97-AF65-F5344CB8AC3E}">
        <p14:creationId xmlns:p14="http://schemas.microsoft.com/office/powerpoint/2010/main" val="33064488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a:t>
            </a:r>
            <a:r>
              <a:rPr lang="en-US" baseline="0" dirty="0"/>
              <a:t> is the term we use for a table (think Excel spreadsheet).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Dataframes</a:t>
            </a:r>
            <a:r>
              <a:rPr lang="en-US" baseline="0" dirty="0"/>
              <a:t> consists of columns (variables) and rows (observations).  This is the tidy way to organize our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store </a:t>
            </a:r>
            <a:r>
              <a:rPr lang="en-US" baseline="0" dirty="0" err="1"/>
              <a:t>dataframes</a:t>
            </a:r>
            <a:r>
              <a:rPr lang="en-US" baseline="0" dirty="0"/>
              <a:t> as objects and perform actions on them like other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 can get data into R from a variety of file formats (comma separated value files, excel spreadsheets, or directly from databases).  This is the import part of data analysis.  We will get to importing data in the next hour.  For now let’s work with an object that we have prepopulated in the cloud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35</a:t>
            </a:fld>
            <a:endParaRPr lang="en-US"/>
          </a:p>
        </p:txBody>
      </p:sp>
    </p:spTree>
    <p:extLst>
      <p:ext uri="{BB962C8B-B14F-4D97-AF65-F5344CB8AC3E}">
        <p14:creationId xmlns:p14="http://schemas.microsoft.com/office/powerpoint/2010/main" val="26546155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simple </a:t>
            </a:r>
            <a:r>
              <a:rPr lang="en-US" dirty="0" err="1"/>
              <a:t>dataframe</a:t>
            </a:r>
            <a:r>
              <a:rPr lang="en-US" dirty="0"/>
              <a:t> that we have preloaded into the environment.</a:t>
            </a:r>
          </a:p>
          <a:p>
            <a:endParaRPr lang="en-US" dirty="0"/>
          </a:p>
          <a:p>
            <a:r>
              <a:rPr lang="en-US" dirty="0"/>
              <a:t>In our environment tab you will find an object called </a:t>
            </a:r>
            <a:r>
              <a:rPr lang="en-US" b="1" dirty="0" err="1"/>
              <a:t>test_catalog</a:t>
            </a:r>
            <a:r>
              <a:rPr lang="en-US" dirty="0"/>
              <a:t>.  This object is derived from a larger data set we will be using for the remainder of the course.</a:t>
            </a:r>
          </a:p>
          <a:p>
            <a:endParaRPr lang="en-US" dirty="0"/>
          </a:p>
          <a:p>
            <a:r>
              <a:rPr lang="en-US" dirty="0"/>
              <a:t>We can single click this object to visualize its contents.</a:t>
            </a:r>
          </a:p>
        </p:txBody>
      </p:sp>
      <p:sp>
        <p:nvSpPr>
          <p:cNvPr id="4" name="Slide Number Placeholder 3"/>
          <p:cNvSpPr>
            <a:spLocks noGrp="1"/>
          </p:cNvSpPr>
          <p:nvPr>
            <p:ph type="sldNum" sz="quarter" idx="5"/>
          </p:nvPr>
        </p:nvSpPr>
        <p:spPr/>
        <p:txBody>
          <a:bodyPr/>
          <a:lstStyle/>
          <a:p>
            <a:fld id="{0A193586-FEB5-7C43-8F44-7EFAE4EECA28}" type="slidenum">
              <a:rPr lang="en-US" smtClean="0"/>
              <a:t>36</a:t>
            </a:fld>
            <a:endParaRPr lang="en-US"/>
          </a:p>
        </p:txBody>
      </p:sp>
    </p:spTree>
    <p:extLst>
      <p:ext uri="{BB962C8B-B14F-4D97-AF65-F5344CB8AC3E}">
        <p14:creationId xmlns:p14="http://schemas.microsoft.com/office/powerpoint/2010/main" val="40205042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data frame consists of 2 attributes and 559 observations.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variables are a description (test name) and </a:t>
            </a:r>
            <a:r>
              <a:rPr lang="en-US" baseline="0" dirty="0" err="1"/>
              <a:t>proc_code</a:t>
            </a:r>
            <a:r>
              <a:rPr lang="en-US" baseline="0" dirty="0"/>
              <a:t> (test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After exploring the data in the </a:t>
            </a:r>
            <a:r>
              <a:rPr lang="en-US" baseline="0" dirty="0" err="1"/>
              <a:t>dataframe</a:t>
            </a:r>
            <a:r>
              <a:rPr lang="en-US" baseline="0" dirty="0"/>
              <a:t> we can close it by selecting the “x” in the tab at the top left of the pane.</a:t>
            </a:r>
          </a:p>
        </p:txBody>
      </p:sp>
      <p:sp>
        <p:nvSpPr>
          <p:cNvPr id="4" name="Slide Number Placeholder 3"/>
          <p:cNvSpPr>
            <a:spLocks noGrp="1"/>
          </p:cNvSpPr>
          <p:nvPr>
            <p:ph type="sldNum" sz="quarter" idx="10"/>
          </p:nvPr>
        </p:nvSpPr>
        <p:spPr/>
        <p:txBody>
          <a:bodyPr/>
          <a:lstStyle/>
          <a:p>
            <a:fld id="{0A193586-FEB5-7C43-8F44-7EFAE4EECA28}" type="slidenum">
              <a:rPr lang="en-US" smtClean="0"/>
              <a:t>37</a:t>
            </a:fld>
            <a:endParaRPr lang="en-US"/>
          </a:p>
        </p:txBody>
      </p:sp>
    </p:spTree>
    <p:extLst>
      <p:ext uri="{BB962C8B-B14F-4D97-AF65-F5344CB8AC3E}">
        <p14:creationId xmlns:p14="http://schemas.microsoft.com/office/powerpoint/2010/main" val="34740191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There are also functions which allow us to quickly explore a </a:t>
            </a:r>
            <a:r>
              <a:rPr lang="en-US" baseline="0" dirty="0" err="1"/>
              <a:t>dataframe</a:t>
            </a:r>
            <a:r>
              <a:rPr lang="en-U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If we provide an object name as an argument to the </a:t>
            </a:r>
            <a:r>
              <a:rPr lang="en-US" b="1" baseline="0" dirty="0"/>
              <a:t>summary() </a:t>
            </a:r>
            <a:r>
              <a:rPr lang="en-US" baseline="0" dirty="0"/>
              <a:t>function, we can quickly learn about the attributes in our data set, the number of observations, and they data type of the attribute (more to come on data types later in the course).</a:t>
            </a:r>
          </a:p>
        </p:txBody>
      </p:sp>
      <p:sp>
        <p:nvSpPr>
          <p:cNvPr id="4" name="Slide Number Placeholder 3"/>
          <p:cNvSpPr>
            <a:spLocks noGrp="1"/>
          </p:cNvSpPr>
          <p:nvPr>
            <p:ph type="sldNum" sz="quarter" idx="10"/>
          </p:nvPr>
        </p:nvSpPr>
        <p:spPr/>
        <p:txBody>
          <a:bodyPr/>
          <a:lstStyle/>
          <a:p>
            <a:fld id="{0A193586-FEB5-7C43-8F44-7EFAE4EECA28}" type="slidenum">
              <a:rPr lang="en-US" smtClean="0"/>
              <a:t>38</a:t>
            </a:fld>
            <a:endParaRPr lang="en-US"/>
          </a:p>
        </p:txBody>
      </p:sp>
    </p:spTree>
    <p:extLst>
      <p:ext uri="{BB962C8B-B14F-4D97-AF65-F5344CB8AC3E}">
        <p14:creationId xmlns:p14="http://schemas.microsoft.com/office/powerpoint/2010/main" val="38164559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As your data sets grow in size and complexity, the environment tab becomes unwieldly for interacting with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For speed and efficiency, you can render a quick looks at your </a:t>
            </a:r>
            <a:r>
              <a:rPr lang="en-US" baseline="0" dirty="0" err="1"/>
              <a:t>dataframe</a:t>
            </a:r>
            <a:r>
              <a:rPr lang="en-US" baseline="0" dirty="0"/>
              <a:t> using the </a:t>
            </a:r>
            <a:r>
              <a:rPr lang="en-US" b="1" baseline="0" dirty="0"/>
              <a:t>head()</a:t>
            </a:r>
            <a:r>
              <a:rPr lang="en-US" baseline="0" dirty="0"/>
              <a:t> function.  The arguments for this function are the name of the object, and the number of rows you want to view, in this example we asked for the top 5 rows of the data frame.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39</a:t>
            </a:fld>
            <a:endParaRPr lang="en-US"/>
          </a:p>
        </p:txBody>
      </p:sp>
    </p:spTree>
    <p:extLst>
      <p:ext uri="{BB962C8B-B14F-4D97-AF65-F5344CB8AC3E}">
        <p14:creationId xmlns:p14="http://schemas.microsoft.com/office/powerpoint/2010/main" val="26006840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turn again!</a:t>
            </a:r>
          </a:p>
          <a:p>
            <a:endParaRPr lang="en-US" dirty="0"/>
          </a:p>
          <a:p>
            <a:r>
              <a:rPr lang="en-US" dirty="0"/>
              <a:t>Let’s use our knowledge of the </a:t>
            </a:r>
            <a:r>
              <a:rPr lang="en-US" b="1" dirty="0"/>
              <a:t>head()</a:t>
            </a:r>
            <a:r>
              <a:rPr lang="en-US" dirty="0"/>
              <a:t> function and apply it to the end of the table using the </a:t>
            </a:r>
            <a:r>
              <a:rPr lang="en-US" b="1" dirty="0"/>
              <a:t>tail()</a:t>
            </a:r>
            <a:r>
              <a:rPr lang="en-US" dirty="0"/>
              <a:t> function.</a:t>
            </a:r>
          </a:p>
        </p:txBody>
      </p:sp>
      <p:sp>
        <p:nvSpPr>
          <p:cNvPr id="4" name="Slide Number Placeholder 3"/>
          <p:cNvSpPr>
            <a:spLocks noGrp="1"/>
          </p:cNvSpPr>
          <p:nvPr>
            <p:ph type="sldNum" sz="quarter" idx="5"/>
          </p:nvPr>
        </p:nvSpPr>
        <p:spPr/>
        <p:txBody>
          <a:bodyPr/>
          <a:lstStyle/>
          <a:p>
            <a:fld id="{0A193586-FEB5-7C43-8F44-7EFAE4EECA28}" type="slidenum">
              <a:rPr lang="en-US" smtClean="0"/>
              <a:t>40</a:t>
            </a:fld>
            <a:endParaRPr lang="en-US"/>
          </a:p>
        </p:txBody>
      </p:sp>
    </p:spTree>
    <p:extLst>
      <p:ext uri="{BB962C8B-B14F-4D97-AF65-F5344CB8AC3E}">
        <p14:creationId xmlns:p14="http://schemas.microsoft.com/office/powerpoint/2010/main" val="37225197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is a relatively straightforward analysis, but even this is unwieldly to develop at the console.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It’s easy to get confused about which objects you have created and what their contents are when developing at the command line.  It’s also easy to accidentally overwrite the contents of an object without realizing it, further muddying the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Within a couple hours of learning to program in R, you may start to get frustrated with the command 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0A193586-FEB5-7C43-8F44-7EFAE4EECA28}" type="slidenum">
              <a:rPr lang="en-US" smtClean="0"/>
              <a:t>41</a:t>
            </a:fld>
            <a:endParaRPr lang="en-US"/>
          </a:p>
        </p:txBody>
      </p:sp>
    </p:spTree>
    <p:extLst>
      <p:ext uri="{BB962C8B-B14F-4D97-AF65-F5344CB8AC3E}">
        <p14:creationId xmlns:p14="http://schemas.microsoft.com/office/powerpoint/2010/main" val="16046689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Luckily there is a better 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And this is what we will explore in the second hour.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But first let’s take a couple minutes to stretch.  You’ve earned it!</a:t>
            </a:r>
          </a:p>
        </p:txBody>
      </p:sp>
      <p:sp>
        <p:nvSpPr>
          <p:cNvPr id="4" name="Slide Number Placeholder 3"/>
          <p:cNvSpPr>
            <a:spLocks noGrp="1"/>
          </p:cNvSpPr>
          <p:nvPr>
            <p:ph type="sldNum" sz="quarter" idx="10"/>
          </p:nvPr>
        </p:nvSpPr>
        <p:spPr/>
        <p:txBody>
          <a:bodyPr/>
          <a:lstStyle/>
          <a:p>
            <a:fld id="{0A193586-FEB5-7C43-8F44-7EFAE4EECA28}" type="slidenum">
              <a:rPr lang="en-US" smtClean="0"/>
              <a:t>42</a:t>
            </a:fld>
            <a:endParaRPr lang="en-US"/>
          </a:p>
        </p:txBody>
      </p:sp>
    </p:spTree>
    <p:extLst>
      <p:ext uri="{BB962C8B-B14F-4D97-AF65-F5344CB8AC3E}">
        <p14:creationId xmlns:p14="http://schemas.microsoft.com/office/powerpoint/2010/main" val="3192709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1e91fc5f9_1_2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1e91fc5f9_1_2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5594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51e91fc5f9_1_2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51e91fc5f9_1_2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1363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56d7411d3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56d7411d3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1784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hour our goal is to develop some familiarity with the R programming language as well as some basic proficiency with coding fundamentals as they are implemented in R.</a:t>
            </a:r>
          </a:p>
          <a:p>
            <a:endParaRPr lang="en-US" dirty="0"/>
          </a:p>
          <a:p>
            <a:r>
              <a:rPr lang="en-US" dirty="0"/>
              <a:t>We will log into the R environment and learn about the how to execute code in the console.</a:t>
            </a:r>
          </a:p>
          <a:p>
            <a:endParaRPr lang="en-US" dirty="0"/>
          </a:p>
          <a:p>
            <a:r>
              <a:rPr lang="en-US" dirty="0"/>
              <a:t>Upon this we will layer concepts of functions and objects.  We will use some basic functions and make some objects.</a:t>
            </a:r>
          </a:p>
          <a:p>
            <a:endParaRPr lang="en-US" dirty="0"/>
          </a:p>
          <a:p>
            <a:r>
              <a:rPr lang="en-US" dirty="0"/>
              <a:t>Finally we will access and interact with a </a:t>
            </a:r>
            <a:r>
              <a:rPr lang="en-US" dirty="0" err="1"/>
              <a:t>dataframe</a:t>
            </a:r>
            <a:r>
              <a:rPr lang="en-US" dirty="0"/>
              <a:t>.</a:t>
            </a:r>
          </a:p>
          <a:p>
            <a:endParaRPr lang="en-US" dirty="0"/>
          </a:p>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201386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itchFamily="2" charset="2"/>
              <a:buNone/>
            </a:pP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9</a:t>
            </a:fld>
            <a:endParaRPr lang="en-US"/>
          </a:p>
        </p:txBody>
      </p:sp>
    </p:spTree>
    <p:extLst>
      <p:ext uri="{BB962C8B-B14F-4D97-AF65-F5344CB8AC3E}">
        <p14:creationId xmlns:p14="http://schemas.microsoft.com/office/powerpoint/2010/main" val="2993610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is a statistical programming language.  It is freely available and has been evolving for &gt; 25 years.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is popular with statisticians and data analysts.  It’s flexible, extensible, and broadly capable for the import, analysis, and visualization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supports everything from linear regression to machine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R also enables us to conduct reproducible analysis that we can document, iterate, and share with colleagues.  R is great for those looking to graduate from working with spreadsheets.</a:t>
            </a:r>
          </a:p>
        </p:txBody>
      </p:sp>
      <p:sp>
        <p:nvSpPr>
          <p:cNvPr id="4" name="Slide Number Placeholder 3"/>
          <p:cNvSpPr>
            <a:spLocks noGrp="1"/>
          </p:cNvSpPr>
          <p:nvPr>
            <p:ph type="sldNum" sz="quarter" idx="10"/>
          </p:nvPr>
        </p:nvSpPr>
        <p:spPr/>
        <p:txBody>
          <a:bodyPr/>
          <a:lstStyle/>
          <a:p>
            <a:fld id="{0A193586-FEB5-7C43-8F44-7EFAE4EECA28}" type="slidenum">
              <a:rPr lang="en-US" smtClean="0"/>
              <a:t>10</a:t>
            </a:fld>
            <a:endParaRPr lang="en-US"/>
          </a:p>
        </p:txBody>
      </p:sp>
    </p:spTree>
    <p:extLst>
      <p:ext uri="{BB962C8B-B14F-4D97-AF65-F5344CB8AC3E}">
        <p14:creationId xmlns:p14="http://schemas.microsoft.com/office/powerpoint/2010/main" val="419196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7/4/20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7/4/20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7/4/20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7/4/20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7/4/20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7/4/20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7/4/20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7/4/20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233393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936025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7/4/20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7/4/20</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7/4/20</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7/4/20</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7/4/20</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7/4/20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7/4/20</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7/4/20</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 id="2147483677" r:id="rId17"/>
    <p:sldLayoutId id="2147483678" r:id="rId18"/>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bit.ly/lm-core"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tiff"/><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7.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3.png"/><Relationship Id="rId5" Type="http://schemas.openxmlformats.org/officeDocument/2006/relationships/image" Target="../media/image34.png"/><Relationship Id="rId4" Type="http://schemas.openxmlformats.org/officeDocument/2006/relationships/notesSlide" Target="../notesSlides/notesSlide39.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6"/>
            <a:ext cx="7772400" cy="1766127"/>
          </a:xfrm>
        </p:spPr>
        <p:txBody>
          <a:bodyPr>
            <a:normAutofit/>
          </a:bodyPr>
          <a:lstStyle/>
          <a:p>
            <a:r>
              <a:rPr lang="en-US" b="1" dirty="0"/>
              <a:t>Laboratory Medicine Core Data Analysis</a:t>
            </a:r>
            <a:endParaRPr lang="en-US" dirty="0"/>
          </a:p>
        </p:txBody>
      </p:sp>
      <p:sp>
        <p:nvSpPr>
          <p:cNvPr id="3" name="Subtitle 2"/>
          <p:cNvSpPr>
            <a:spLocks noGrp="1"/>
          </p:cNvSpPr>
          <p:nvPr>
            <p:ph type="subTitle" idx="1"/>
          </p:nvPr>
        </p:nvSpPr>
        <p:spPr>
          <a:xfrm>
            <a:off x="8610599" y="4804013"/>
            <a:ext cx="3467669" cy="1673756"/>
          </a:xfrm>
        </p:spPr>
        <p:txBody>
          <a:bodyPr>
            <a:normAutofit/>
          </a:bodyPr>
          <a:lstStyle/>
          <a:p>
            <a:r>
              <a:rPr lang="en-US" sz="2800" dirty="0"/>
              <a:t>Lesson 1</a:t>
            </a:r>
          </a:p>
          <a:p>
            <a:r>
              <a:rPr lang="en-US" sz="2800" b="1" dirty="0"/>
              <a:t>Intro to R and R Studio</a:t>
            </a:r>
            <a:endParaRPr lang="en-US" sz="2000" b="1" dirty="0"/>
          </a:p>
        </p:txBody>
      </p:sp>
    </p:spTree>
    <p:extLst>
      <p:ext uri="{BB962C8B-B14F-4D97-AF65-F5344CB8AC3E}">
        <p14:creationId xmlns:p14="http://schemas.microsoft.com/office/powerpoint/2010/main" val="76774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7503187" cy="4023360"/>
          </a:xfrm>
          <a:prstGeom prst="rect">
            <a:avLst/>
          </a:prstGeom>
        </p:spPr>
        <p:txBody>
          <a:bodyPr>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 is a statistical programming language.  </a:t>
            </a:r>
          </a:p>
          <a:p>
            <a:pPr>
              <a:buFont typeface="Arial" panose="020B0604020202020204" pitchFamily="34" charset="0"/>
              <a:buChar char="•"/>
            </a:pPr>
            <a:endParaRPr lang="en-US" sz="3200" dirty="0"/>
          </a:p>
          <a:p>
            <a:pPr>
              <a:buFont typeface="Arial" panose="020B0604020202020204" pitchFamily="34" charset="0"/>
              <a:buChar char="•"/>
            </a:pPr>
            <a:r>
              <a:rPr lang="en-US" sz="3200" dirty="0"/>
              <a:t>Using R you can load, analyze, and visualize data.</a:t>
            </a:r>
          </a:p>
          <a:p>
            <a:pPr>
              <a:buFont typeface="Arial" panose="020B0604020202020204" pitchFamily="34" charset="0"/>
              <a:buChar char="•"/>
            </a:pPr>
            <a:endParaRPr lang="en-US" sz="3200" dirty="0"/>
          </a:p>
          <a:p>
            <a:pPr>
              <a:buFont typeface="Arial" panose="020B0604020202020204" pitchFamily="34" charset="0"/>
              <a:buChar char="•"/>
            </a:pPr>
            <a:r>
              <a:rPr lang="en-US" sz="3200" dirty="0"/>
              <a:t>R also provides an environment in which we can conduct reproducible data analysis.</a:t>
            </a:r>
          </a:p>
          <a:p>
            <a:pPr lvl="1">
              <a:buFont typeface="Arial" panose="020B0604020202020204" pitchFamily="34" charset="0"/>
              <a:buChar char="•"/>
            </a:pPr>
            <a:endParaRPr lang="en-US" sz="2800" dirty="0"/>
          </a:p>
          <a:p>
            <a:pPr lvl="1">
              <a:buFont typeface="Arial" panose="020B0604020202020204" pitchFamily="34" charset="0"/>
              <a:buChar char="•"/>
            </a:pPr>
            <a:r>
              <a:rPr lang="en-US" sz="2800" dirty="0"/>
              <a:t>Documented</a:t>
            </a:r>
          </a:p>
          <a:p>
            <a:pPr lvl="1">
              <a:buFont typeface="Arial" panose="020B0604020202020204" pitchFamily="34" charset="0"/>
              <a:buChar char="•"/>
            </a:pPr>
            <a:r>
              <a:rPr lang="en-US" sz="2800" dirty="0"/>
              <a:t>Revisable</a:t>
            </a:r>
          </a:p>
          <a:p>
            <a:pPr lvl="1">
              <a:buFont typeface="Arial" panose="020B0604020202020204" pitchFamily="34" charset="0"/>
              <a:buChar char="•"/>
            </a:pPr>
            <a:r>
              <a:rPr lang="en-US" sz="2800" dirty="0"/>
              <a:t>Shareable</a:t>
            </a:r>
          </a:p>
        </p:txBody>
      </p:sp>
      <p:pic>
        <p:nvPicPr>
          <p:cNvPr id="7" name="Picture 6">
            <a:extLst>
              <a:ext uri="{FF2B5EF4-FFF2-40B4-BE49-F238E27FC236}">
                <a16:creationId xmlns:a16="http://schemas.microsoft.com/office/drawing/2014/main" id="{714E9F60-A3E9-E94C-ACF3-8BBFBB1DE259}"/>
              </a:ext>
            </a:extLst>
          </p:cNvPr>
          <p:cNvPicPr>
            <a:picLocks noChangeAspect="1"/>
          </p:cNvPicPr>
          <p:nvPr/>
        </p:nvPicPr>
        <p:blipFill>
          <a:blip r:embed="rId3"/>
          <a:stretch>
            <a:fillRect/>
          </a:stretch>
        </p:blipFill>
        <p:spPr>
          <a:xfrm>
            <a:off x="8275067" y="3565544"/>
            <a:ext cx="3135790" cy="2743816"/>
          </a:xfrm>
          <a:prstGeom prst="rect">
            <a:avLst/>
          </a:prstGeom>
        </p:spPr>
      </p:pic>
    </p:spTree>
    <p:extLst>
      <p:ext uri="{BB962C8B-B14F-4D97-AF65-F5344CB8AC3E}">
        <p14:creationId xmlns:p14="http://schemas.microsoft.com/office/powerpoint/2010/main" val="1462958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RStudio:  The Portal to 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RStudio is an integrated development environment (IDE)</a:t>
            </a:r>
          </a:p>
          <a:p>
            <a:pPr>
              <a:buFont typeface="Arial" panose="020B0604020202020204" pitchFamily="34" charset="0"/>
              <a:buChar char="•"/>
            </a:pPr>
            <a:endParaRPr lang="en-US" sz="3200" dirty="0"/>
          </a:p>
          <a:p>
            <a:pPr>
              <a:buFont typeface="Arial" panose="020B0604020202020204" pitchFamily="34" charset="0"/>
              <a:buChar char="•"/>
            </a:pPr>
            <a:r>
              <a:rPr lang="en-US" sz="3200" dirty="0"/>
              <a:t>Using RStudio we can interact with the R programming language to:</a:t>
            </a:r>
          </a:p>
          <a:p>
            <a:pPr>
              <a:buFont typeface="Arial" panose="020B0604020202020204" pitchFamily="34" charset="0"/>
              <a:buChar char="•"/>
            </a:pPr>
            <a:endParaRPr lang="en-US" sz="3200" dirty="0"/>
          </a:p>
          <a:p>
            <a:pPr lvl="1">
              <a:buFont typeface="Arial" panose="020B0604020202020204" pitchFamily="34" charset="0"/>
              <a:buChar char="•"/>
            </a:pPr>
            <a:r>
              <a:rPr lang="en-US" sz="2800" dirty="0"/>
              <a:t>Write and execute code interactively</a:t>
            </a:r>
          </a:p>
          <a:p>
            <a:pPr lvl="1">
              <a:buFont typeface="Arial" panose="020B0604020202020204" pitchFamily="34" charset="0"/>
              <a:buChar char="•"/>
            </a:pPr>
            <a:r>
              <a:rPr lang="en-US" sz="2800" dirty="0"/>
              <a:t>View data</a:t>
            </a:r>
          </a:p>
          <a:p>
            <a:pPr lvl="1">
              <a:buFont typeface="Arial" panose="020B0604020202020204" pitchFamily="34" charset="0"/>
              <a:buChar char="•"/>
            </a:pPr>
            <a:r>
              <a:rPr lang="en-US" sz="2800" dirty="0"/>
              <a:t>Debug and fix errors</a:t>
            </a:r>
          </a:p>
          <a:p>
            <a:pPr lvl="1">
              <a:buFont typeface="Arial" panose="020B0604020202020204" pitchFamily="34" charset="0"/>
              <a:buChar char="•"/>
            </a:pPr>
            <a:r>
              <a:rPr lang="en-US" sz="2800" dirty="0"/>
              <a:t>Author our code</a:t>
            </a:r>
          </a:p>
          <a:p>
            <a:pPr lvl="1">
              <a:buFont typeface="Arial" panose="020B0604020202020204" pitchFamily="34" charset="0"/>
              <a:buChar char="•"/>
            </a:pPr>
            <a:endParaRPr lang="en-US" sz="2800" dirty="0"/>
          </a:p>
          <a:p>
            <a:pPr lvl="1">
              <a:buFont typeface="Arial" panose="020B0604020202020204" pitchFamily="34" charset="0"/>
              <a:buChar char="•"/>
            </a:pPr>
            <a:endParaRPr lang="en-US" sz="2800" dirty="0"/>
          </a:p>
          <a:p>
            <a:pPr lvl="1">
              <a:buFont typeface="Arial" panose="020B0604020202020204" pitchFamily="34" charset="0"/>
              <a:buChar char="•"/>
            </a:pPr>
            <a:endParaRPr lang="en-US" sz="2800" dirty="0"/>
          </a:p>
          <a:p>
            <a:pPr lvl="1">
              <a:buFont typeface="Arial" panose="020B0604020202020204" pitchFamily="34" charset="0"/>
              <a:buChar char="•"/>
            </a:pPr>
            <a:endParaRPr lang="en-US" sz="2800" dirty="0"/>
          </a:p>
        </p:txBody>
      </p:sp>
      <p:pic>
        <p:nvPicPr>
          <p:cNvPr id="4" name="Picture 3">
            <a:extLst>
              <a:ext uri="{FF2B5EF4-FFF2-40B4-BE49-F238E27FC236}">
                <a16:creationId xmlns:a16="http://schemas.microsoft.com/office/drawing/2014/main" id="{6F164E8A-F54B-504C-A5BD-023ADE32CA30}"/>
              </a:ext>
            </a:extLst>
          </p:cNvPr>
          <p:cNvPicPr>
            <a:picLocks noChangeAspect="1"/>
          </p:cNvPicPr>
          <p:nvPr/>
        </p:nvPicPr>
        <p:blipFill>
          <a:blip r:embed="rId3"/>
          <a:stretch>
            <a:fillRect/>
          </a:stretch>
        </p:blipFill>
        <p:spPr>
          <a:xfrm>
            <a:off x="9288948" y="3909060"/>
            <a:ext cx="2324983" cy="2601468"/>
          </a:xfrm>
          <a:prstGeom prst="rect">
            <a:avLst/>
          </a:prstGeom>
        </p:spPr>
      </p:pic>
    </p:spTree>
    <p:extLst>
      <p:ext uri="{BB962C8B-B14F-4D97-AF65-F5344CB8AC3E}">
        <p14:creationId xmlns:p14="http://schemas.microsoft.com/office/powerpoint/2010/main" val="3082633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loud 5">
            <a:extLst>
              <a:ext uri="{FF2B5EF4-FFF2-40B4-BE49-F238E27FC236}">
                <a16:creationId xmlns:a16="http://schemas.microsoft.com/office/drawing/2014/main" id="{B4F740FA-AB09-E14F-8F1B-1017962973F8}"/>
              </a:ext>
            </a:extLst>
          </p:cNvPr>
          <p:cNvSpPr/>
          <p:nvPr/>
        </p:nvSpPr>
        <p:spPr>
          <a:xfrm rot="21034642" flipH="1">
            <a:off x="7395642" y="2834639"/>
            <a:ext cx="2077818" cy="1098121"/>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loud 2">
            <a:extLst>
              <a:ext uri="{FF2B5EF4-FFF2-40B4-BE49-F238E27FC236}">
                <a16:creationId xmlns:a16="http://schemas.microsoft.com/office/drawing/2014/main" id="{51E1FE6F-60BE-D14A-8070-8A176633930D}"/>
              </a:ext>
            </a:extLst>
          </p:cNvPr>
          <p:cNvSpPr/>
          <p:nvPr/>
        </p:nvSpPr>
        <p:spPr>
          <a:xfrm>
            <a:off x="8639503" y="1335024"/>
            <a:ext cx="3042745" cy="1608082"/>
          </a:xfrm>
          <a:prstGeom prst="clou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RStudio:  In the Cloud… In Your Home</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RStudio Cloud: An online hosted version of RStudio that we will use for these course sessions</a:t>
            </a:r>
          </a:p>
          <a:p>
            <a:pPr>
              <a:buFont typeface="Arial" panose="020B0604020202020204" pitchFamily="34" charset="0"/>
              <a:buChar char="•"/>
            </a:pPr>
            <a:endParaRPr lang="en-US" sz="3200" dirty="0"/>
          </a:p>
          <a:p>
            <a:pPr>
              <a:buFont typeface="Arial" panose="020B0604020202020204" pitchFamily="34" charset="0"/>
              <a:buChar char="•"/>
            </a:pPr>
            <a:r>
              <a:rPr lang="en-US" sz="3200" dirty="0"/>
              <a:t>RStudio Desktop:  A locally installed version of RStudio that you will use when you get home to continue your learning</a:t>
            </a:r>
            <a:endParaRPr lang="en-US" sz="2800" dirty="0"/>
          </a:p>
        </p:txBody>
      </p:sp>
      <p:sp>
        <p:nvSpPr>
          <p:cNvPr id="7" name="TextBox 6">
            <a:extLst>
              <a:ext uri="{FF2B5EF4-FFF2-40B4-BE49-F238E27FC236}">
                <a16:creationId xmlns:a16="http://schemas.microsoft.com/office/drawing/2014/main" id="{EE9715E2-9D05-4D2A-B5C9-E7F2AB480748}"/>
              </a:ext>
            </a:extLst>
          </p:cNvPr>
          <p:cNvSpPr txBox="1"/>
          <p:nvPr/>
        </p:nvSpPr>
        <p:spPr>
          <a:xfrm>
            <a:off x="415757" y="5431162"/>
            <a:ext cx="11165413" cy="1323439"/>
          </a:xfrm>
          <a:prstGeom prst="rect">
            <a:avLst/>
          </a:prstGeom>
          <a:noFill/>
        </p:spPr>
        <p:txBody>
          <a:bodyPr wrap="square" rtlCol="0">
            <a:spAutoFit/>
          </a:bodyPr>
          <a:lstStyle/>
          <a:p>
            <a:r>
              <a:rPr lang="en-US" sz="4000" b="1" dirty="0"/>
              <a:t>Note: Use </a:t>
            </a:r>
            <a:r>
              <a:rPr lang="en-US" sz="4000" b="1" dirty="0" err="1"/>
              <a:t>Rstudio</a:t>
            </a:r>
            <a:r>
              <a:rPr lang="en-US" sz="4000" b="1" dirty="0"/>
              <a:t> Cloud only for this course. Do not upload protected health information to the cloud!</a:t>
            </a:r>
          </a:p>
        </p:txBody>
      </p:sp>
    </p:spTree>
    <p:extLst>
      <p:ext uri="{BB962C8B-B14F-4D97-AF65-F5344CB8AC3E}">
        <p14:creationId xmlns:p14="http://schemas.microsoft.com/office/powerpoint/2010/main" val="3597607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#1</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1549831"/>
            <a:ext cx="9720072" cy="4418707"/>
          </a:xfrm>
        </p:spPr>
        <p:txBody>
          <a:bodyPr>
            <a:normAutofit fontScale="77500" lnSpcReduction="20000"/>
          </a:bodyPr>
          <a:lstStyle/>
          <a:p>
            <a:pPr marL="0" indent="0">
              <a:buNone/>
            </a:pPr>
            <a:r>
              <a:rPr lang="en-US" dirty="0"/>
              <a:t>Navigate to: </a:t>
            </a:r>
            <a:r>
              <a:rPr lang="en-US" dirty="0">
                <a:hlinkClick r:id="rId3"/>
              </a:rPr>
              <a:t>http://bit.ly/lm-core</a:t>
            </a:r>
            <a:endParaRPr lang="en-US" dirty="0"/>
          </a:p>
          <a:p>
            <a:pPr marL="0" indent="0">
              <a:buNone/>
            </a:pPr>
            <a:endParaRPr lang="en-US" dirty="0"/>
          </a:p>
          <a:p>
            <a:pPr marL="0" indent="0">
              <a:buNone/>
            </a:pPr>
            <a:r>
              <a:rPr lang="en-US" dirty="0"/>
              <a:t>Enter your log in credentials</a:t>
            </a:r>
          </a:p>
          <a:p>
            <a:pPr marL="0" indent="0">
              <a:buNone/>
            </a:pPr>
            <a:endParaRPr lang="en-US" dirty="0"/>
          </a:p>
          <a:p>
            <a:pPr marL="0" indent="0">
              <a:buNone/>
            </a:pPr>
            <a:r>
              <a:rPr lang="en-US" dirty="0"/>
              <a:t>Join Space</a:t>
            </a:r>
          </a:p>
          <a:p>
            <a:pPr marL="0" indent="0">
              <a:buNone/>
            </a:pPr>
            <a:endParaRPr lang="en-US" sz="4400" dirty="0"/>
          </a:p>
          <a:p>
            <a:pPr marL="0" indent="0">
              <a:buNone/>
            </a:pPr>
            <a:r>
              <a:rPr lang="en-US" dirty="0"/>
              <a:t>Make a copy of the Core Exercises for yourself </a:t>
            </a:r>
          </a:p>
          <a:p>
            <a:pPr marL="0" indent="0">
              <a:buNone/>
            </a:pPr>
            <a:endParaRPr lang="en-US" sz="4400" dirty="0"/>
          </a:p>
          <a:p>
            <a:pPr marL="0" indent="0">
              <a:buNone/>
            </a:pPr>
            <a:endParaRPr lang="en-US" sz="4400" dirty="0"/>
          </a:p>
        </p:txBody>
      </p:sp>
    </p:spTree>
    <p:extLst>
      <p:ext uri="{BB962C8B-B14F-4D97-AF65-F5344CB8AC3E}">
        <p14:creationId xmlns:p14="http://schemas.microsoft.com/office/powerpoint/2010/main" val="1553485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23BBE-E016-4D78-93B2-1BCE4FAF7821}"/>
              </a:ext>
            </a:extLst>
          </p:cNvPr>
          <p:cNvPicPr>
            <a:picLocks noChangeAspect="1"/>
          </p:cNvPicPr>
          <p:nvPr/>
        </p:nvPicPr>
        <p:blipFill>
          <a:blip r:embed="rId3"/>
          <a:stretch>
            <a:fillRect/>
          </a:stretch>
        </p:blipFill>
        <p:spPr>
          <a:xfrm>
            <a:off x="0" y="597454"/>
            <a:ext cx="12192000" cy="5663091"/>
          </a:xfrm>
          <a:prstGeom prst="rect">
            <a:avLst/>
          </a:prstGeom>
        </p:spPr>
      </p:pic>
      <p:cxnSp>
        <p:nvCxnSpPr>
          <p:cNvPr id="4" name="Straight Arrow Connector 3">
            <a:extLst>
              <a:ext uri="{FF2B5EF4-FFF2-40B4-BE49-F238E27FC236}">
                <a16:creationId xmlns:a16="http://schemas.microsoft.com/office/drawing/2014/main" id="{A2E79A72-F813-4086-A49C-3E049E7CFFC7}"/>
              </a:ext>
            </a:extLst>
          </p:cNvPr>
          <p:cNvCxnSpPr>
            <a:cxnSpLocks/>
          </p:cNvCxnSpPr>
          <p:nvPr/>
        </p:nvCxnSpPr>
        <p:spPr>
          <a:xfrm flipH="1" flipV="1">
            <a:off x="7513983" y="4293704"/>
            <a:ext cx="410817" cy="55659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605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E740F6-3E18-4E4A-B287-CBB6475FEF61}"/>
              </a:ext>
            </a:extLst>
          </p:cNvPr>
          <p:cNvPicPr>
            <a:picLocks noChangeAspect="1"/>
          </p:cNvPicPr>
          <p:nvPr/>
        </p:nvPicPr>
        <p:blipFill>
          <a:blip r:embed="rId2"/>
          <a:stretch>
            <a:fillRect/>
          </a:stretch>
        </p:blipFill>
        <p:spPr>
          <a:xfrm>
            <a:off x="0" y="576508"/>
            <a:ext cx="12192000" cy="5704984"/>
          </a:xfrm>
          <a:prstGeom prst="rect">
            <a:avLst/>
          </a:prstGeom>
        </p:spPr>
      </p:pic>
      <p:cxnSp>
        <p:nvCxnSpPr>
          <p:cNvPr id="3" name="Straight Arrow Connector 2">
            <a:extLst>
              <a:ext uri="{FF2B5EF4-FFF2-40B4-BE49-F238E27FC236}">
                <a16:creationId xmlns:a16="http://schemas.microsoft.com/office/drawing/2014/main" id="{45519B9B-346C-4CB3-8337-85A8E67ED1CD}"/>
              </a:ext>
            </a:extLst>
          </p:cNvPr>
          <p:cNvCxnSpPr>
            <a:cxnSpLocks/>
          </p:cNvCxnSpPr>
          <p:nvPr/>
        </p:nvCxnSpPr>
        <p:spPr>
          <a:xfrm flipH="1" flipV="1">
            <a:off x="8772940" y="1855304"/>
            <a:ext cx="410817" cy="55659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259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2AEE6589-67B8-4C45-914D-1122A4BBA40D}"/>
              </a:ext>
            </a:extLst>
          </p:cNvPr>
          <p:cNvPicPr>
            <a:picLocks noChangeAspect="1"/>
          </p:cNvPicPr>
          <p:nvPr/>
        </p:nvPicPr>
        <p:blipFill>
          <a:blip r:embed="rId2"/>
          <a:stretch>
            <a:fillRect/>
          </a:stretch>
        </p:blipFill>
        <p:spPr>
          <a:xfrm>
            <a:off x="0" y="603250"/>
            <a:ext cx="12192000" cy="5651500"/>
          </a:xfrm>
          <a:prstGeom prst="rect">
            <a:avLst/>
          </a:prstGeom>
        </p:spPr>
      </p:pic>
    </p:spTree>
    <p:extLst>
      <p:ext uri="{BB962C8B-B14F-4D97-AF65-F5344CB8AC3E}">
        <p14:creationId xmlns:p14="http://schemas.microsoft.com/office/powerpoint/2010/main" val="39326693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the RStudio Environment </a:t>
            </a:r>
          </a:p>
        </p:txBody>
      </p:sp>
      <p:pic>
        <p:nvPicPr>
          <p:cNvPr id="3" name="Picture 2">
            <a:extLst>
              <a:ext uri="{FF2B5EF4-FFF2-40B4-BE49-F238E27FC236}">
                <a16:creationId xmlns:a16="http://schemas.microsoft.com/office/drawing/2014/main" id="{C33B4ABB-F853-9848-8831-466A005F9E90}"/>
              </a:ext>
            </a:extLst>
          </p:cNvPr>
          <p:cNvPicPr>
            <a:picLocks noChangeAspect="1"/>
          </p:cNvPicPr>
          <p:nvPr/>
        </p:nvPicPr>
        <p:blipFill>
          <a:blip r:embed="rId3"/>
          <a:stretch>
            <a:fillRect/>
          </a:stretch>
        </p:blipFill>
        <p:spPr>
          <a:xfrm>
            <a:off x="697423" y="133932"/>
            <a:ext cx="10744200" cy="6584584"/>
          </a:xfrm>
          <a:prstGeom prst="rect">
            <a:avLst/>
          </a:prstGeom>
        </p:spPr>
      </p:pic>
      <p:sp>
        <p:nvSpPr>
          <p:cNvPr id="4" name="Rectangle 3">
            <a:extLst>
              <a:ext uri="{FF2B5EF4-FFF2-40B4-BE49-F238E27FC236}">
                <a16:creationId xmlns:a16="http://schemas.microsoft.com/office/drawing/2014/main" id="{5855CDCA-B920-B342-96D3-DDCB3EB06E56}"/>
              </a:ext>
            </a:extLst>
          </p:cNvPr>
          <p:cNvSpPr/>
          <p:nvPr/>
        </p:nvSpPr>
        <p:spPr>
          <a:xfrm>
            <a:off x="697423" y="697424"/>
            <a:ext cx="5796367" cy="602109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9E595FA-CCA8-5A42-8B4F-72D0B57A81D9}"/>
              </a:ext>
            </a:extLst>
          </p:cNvPr>
          <p:cNvSpPr/>
          <p:nvPr/>
        </p:nvSpPr>
        <p:spPr>
          <a:xfrm>
            <a:off x="6493790" y="2648324"/>
            <a:ext cx="4947833" cy="4070192"/>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0693BC2A-8DB9-024F-ADB3-7DB912FA585F}"/>
              </a:ext>
            </a:extLst>
          </p:cNvPr>
          <p:cNvSpPr/>
          <p:nvPr/>
        </p:nvSpPr>
        <p:spPr>
          <a:xfrm>
            <a:off x="6493790" y="697424"/>
            <a:ext cx="4947833" cy="1894796"/>
          </a:xfrm>
          <a:prstGeom prst="rect">
            <a:avLst/>
          </a:prstGeom>
          <a:noFill/>
          <a:ln w="635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21A95929-CDC1-7C4C-88AD-CBD05B7648C5}"/>
              </a:ext>
            </a:extLst>
          </p:cNvPr>
          <p:cNvSpPr txBox="1"/>
          <p:nvPr/>
        </p:nvSpPr>
        <p:spPr>
          <a:xfrm>
            <a:off x="697423" y="6095048"/>
            <a:ext cx="2113210" cy="584775"/>
          </a:xfrm>
          <a:prstGeom prst="rect">
            <a:avLst/>
          </a:prstGeom>
          <a:noFill/>
        </p:spPr>
        <p:txBody>
          <a:bodyPr wrap="square" rtlCol="0">
            <a:spAutoFit/>
          </a:bodyPr>
          <a:lstStyle/>
          <a:p>
            <a:r>
              <a:rPr lang="en-US" sz="3200" dirty="0">
                <a:solidFill>
                  <a:schemeClr val="accent6"/>
                </a:solidFill>
              </a:rPr>
              <a:t>CONSOLE</a:t>
            </a:r>
          </a:p>
        </p:txBody>
      </p:sp>
      <p:sp>
        <p:nvSpPr>
          <p:cNvPr id="10" name="TextBox 9">
            <a:extLst>
              <a:ext uri="{FF2B5EF4-FFF2-40B4-BE49-F238E27FC236}">
                <a16:creationId xmlns:a16="http://schemas.microsoft.com/office/drawing/2014/main" id="{AA8C9138-736A-3446-87CE-C3B74843B5C1}"/>
              </a:ext>
            </a:extLst>
          </p:cNvPr>
          <p:cNvSpPr txBox="1"/>
          <p:nvPr/>
        </p:nvSpPr>
        <p:spPr>
          <a:xfrm>
            <a:off x="6510309" y="6133741"/>
            <a:ext cx="2113210" cy="584775"/>
          </a:xfrm>
          <a:prstGeom prst="rect">
            <a:avLst/>
          </a:prstGeom>
          <a:noFill/>
        </p:spPr>
        <p:txBody>
          <a:bodyPr wrap="square" rtlCol="0">
            <a:spAutoFit/>
          </a:bodyPr>
          <a:lstStyle/>
          <a:p>
            <a:r>
              <a:rPr lang="en-US" sz="3200" dirty="0">
                <a:solidFill>
                  <a:schemeClr val="accent6"/>
                </a:solidFill>
              </a:rPr>
              <a:t>OUTPUT</a:t>
            </a:r>
          </a:p>
        </p:txBody>
      </p:sp>
      <p:sp>
        <p:nvSpPr>
          <p:cNvPr id="11" name="TextBox 10">
            <a:extLst>
              <a:ext uri="{FF2B5EF4-FFF2-40B4-BE49-F238E27FC236}">
                <a16:creationId xmlns:a16="http://schemas.microsoft.com/office/drawing/2014/main" id="{352F4912-042A-2046-BF7C-2EDB1C86323E}"/>
              </a:ext>
            </a:extLst>
          </p:cNvPr>
          <p:cNvSpPr txBox="1"/>
          <p:nvPr/>
        </p:nvSpPr>
        <p:spPr>
          <a:xfrm>
            <a:off x="6510308" y="2035497"/>
            <a:ext cx="2775581" cy="584775"/>
          </a:xfrm>
          <a:prstGeom prst="rect">
            <a:avLst/>
          </a:prstGeom>
          <a:noFill/>
        </p:spPr>
        <p:txBody>
          <a:bodyPr wrap="square" rtlCol="0">
            <a:spAutoFit/>
          </a:bodyPr>
          <a:lstStyle/>
          <a:p>
            <a:r>
              <a:rPr lang="en-US" sz="3200" dirty="0">
                <a:solidFill>
                  <a:schemeClr val="accent6"/>
                </a:solidFill>
              </a:rPr>
              <a:t>ENVIRONMENT</a:t>
            </a:r>
          </a:p>
        </p:txBody>
      </p:sp>
    </p:spTree>
    <p:extLst>
      <p:ext uri="{BB962C8B-B14F-4D97-AF65-F5344CB8AC3E}">
        <p14:creationId xmlns:p14="http://schemas.microsoft.com/office/powerpoint/2010/main" val="4017732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The Basics of Coding</a:t>
            </a:r>
            <a:br>
              <a:rPr lang="en-US" dirty="0"/>
            </a:br>
            <a:endParaRPr lang="en-US" sz="3600" dirty="0"/>
          </a:p>
        </p:txBody>
      </p:sp>
    </p:spTree>
    <p:extLst>
      <p:ext uri="{BB962C8B-B14F-4D97-AF65-F5344CB8AC3E}">
        <p14:creationId xmlns:p14="http://schemas.microsoft.com/office/powerpoint/2010/main" val="2235221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Calculation</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R is a calculator! </a:t>
            </a:r>
            <a:endParaRPr lang="en-US" sz="2800" dirty="0"/>
          </a:p>
        </p:txBody>
      </p:sp>
      <p:pic>
        <p:nvPicPr>
          <p:cNvPr id="4" name="Picture 3">
            <a:extLst>
              <a:ext uri="{FF2B5EF4-FFF2-40B4-BE49-F238E27FC236}">
                <a16:creationId xmlns:a16="http://schemas.microsoft.com/office/drawing/2014/main" id="{2C1BBAF0-CC44-4546-A99B-B57119C4D065}"/>
              </a:ext>
            </a:extLst>
          </p:cNvPr>
          <p:cNvPicPr>
            <a:picLocks noChangeAspect="1"/>
          </p:cNvPicPr>
          <p:nvPr/>
        </p:nvPicPr>
        <p:blipFill rotWithShape="1">
          <a:blip r:embed="rId3"/>
          <a:srcRect t="48530"/>
          <a:stretch/>
        </p:blipFill>
        <p:spPr>
          <a:xfrm>
            <a:off x="3698546" y="3132226"/>
            <a:ext cx="2718018" cy="3145603"/>
          </a:xfrm>
          <a:prstGeom prst="rect">
            <a:avLst/>
          </a:prstGeom>
        </p:spPr>
      </p:pic>
      <p:grpSp>
        <p:nvGrpSpPr>
          <p:cNvPr id="9" name="Group 8">
            <a:extLst>
              <a:ext uri="{FF2B5EF4-FFF2-40B4-BE49-F238E27FC236}">
                <a16:creationId xmlns:a16="http://schemas.microsoft.com/office/drawing/2014/main" id="{AD741B97-808F-E94C-AC75-7056F05843D2}"/>
              </a:ext>
            </a:extLst>
          </p:cNvPr>
          <p:cNvGrpSpPr/>
          <p:nvPr/>
        </p:nvGrpSpPr>
        <p:grpSpPr>
          <a:xfrm>
            <a:off x="5857340" y="2689733"/>
            <a:ext cx="2922970" cy="1508105"/>
            <a:chOff x="4422679" y="2566270"/>
            <a:chExt cx="2922970" cy="1508105"/>
          </a:xfrm>
        </p:grpSpPr>
        <p:sp>
          <p:nvSpPr>
            <p:cNvPr id="7" name="Rounded Rectangular Callout 6">
              <a:extLst>
                <a:ext uri="{FF2B5EF4-FFF2-40B4-BE49-F238E27FC236}">
                  <a16:creationId xmlns:a16="http://schemas.microsoft.com/office/drawing/2014/main" id="{6B514042-561E-5C43-928B-745BEC10BAD6}"/>
                </a:ext>
              </a:extLst>
            </p:cNvPr>
            <p:cNvSpPr/>
            <p:nvPr/>
          </p:nvSpPr>
          <p:spPr>
            <a:xfrm>
              <a:off x="4422679" y="2696999"/>
              <a:ext cx="2922970" cy="1246648"/>
            </a:xfrm>
            <a:prstGeom prst="wedgeRoundRectCallout">
              <a:avLst>
                <a:gd name="adj1" fmla="val -88215"/>
                <a:gd name="adj2" fmla="val 7493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84A6BE-753D-1840-85A1-A98D0F5F734D}"/>
                </a:ext>
              </a:extLst>
            </p:cNvPr>
            <p:cNvSpPr txBox="1"/>
            <p:nvPr/>
          </p:nvSpPr>
          <p:spPr>
            <a:xfrm>
              <a:off x="4536753" y="2566270"/>
              <a:ext cx="271801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enter/return to execute code</a:t>
              </a:r>
            </a:p>
            <a:p>
              <a:pPr algn="ctr"/>
              <a:endParaRPr lang="en-US" dirty="0">
                <a:solidFill>
                  <a:schemeClr val="bg1"/>
                </a:solidFill>
              </a:endParaRPr>
            </a:p>
          </p:txBody>
        </p:sp>
      </p:grpSp>
      <p:sp>
        <p:nvSpPr>
          <p:cNvPr id="12" name="Rounded Rectangular Callout 11">
            <a:extLst>
              <a:ext uri="{FF2B5EF4-FFF2-40B4-BE49-F238E27FC236}">
                <a16:creationId xmlns:a16="http://schemas.microsoft.com/office/drawing/2014/main" id="{8E3C99DE-0CEE-B24B-BA88-16E942190BA9}"/>
              </a:ext>
            </a:extLst>
          </p:cNvPr>
          <p:cNvSpPr/>
          <p:nvPr/>
        </p:nvSpPr>
        <p:spPr>
          <a:xfrm>
            <a:off x="5971414" y="4464387"/>
            <a:ext cx="2718018" cy="1246648"/>
          </a:xfrm>
          <a:prstGeom prst="wedgeRoundRectCallout">
            <a:avLst>
              <a:gd name="adj1" fmla="val -103592"/>
              <a:gd name="adj2" fmla="val -2750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7739482-D76C-DD40-A1EA-67813EC8AA8F}"/>
              </a:ext>
            </a:extLst>
          </p:cNvPr>
          <p:cNvSpPr txBox="1"/>
          <p:nvPr/>
        </p:nvSpPr>
        <p:spPr>
          <a:xfrm>
            <a:off x="5971414" y="4328567"/>
            <a:ext cx="2718018"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answer returned here</a:t>
            </a:r>
          </a:p>
          <a:p>
            <a:pPr algn="ctr"/>
            <a:endParaRPr lang="en-US" dirty="0">
              <a:solidFill>
                <a:schemeClr val="bg1"/>
              </a:solidFill>
            </a:endParaRPr>
          </a:p>
        </p:txBody>
      </p:sp>
    </p:spTree>
    <p:extLst>
      <p:ext uri="{BB962C8B-B14F-4D97-AF65-F5344CB8AC3E}">
        <p14:creationId xmlns:p14="http://schemas.microsoft.com/office/powerpoint/2010/main" val="1991138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dirty="0">
                <a:solidFill>
                  <a:schemeClr val="tx1">
                    <a:lumMod val="75000"/>
                    <a:lumOff val="25000"/>
                  </a:schemeClr>
                </a:solidFill>
              </a:rPr>
              <a:t>Course Introduction</a:t>
            </a:r>
          </a:p>
        </p:txBody>
      </p:sp>
    </p:spTree>
    <p:extLst>
      <p:ext uri="{BB962C8B-B14F-4D97-AF65-F5344CB8AC3E}">
        <p14:creationId xmlns:p14="http://schemas.microsoft.com/office/powerpoint/2010/main" val="20340221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#2</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2244436"/>
            <a:ext cx="9720072" cy="3724102"/>
          </a:xfrm>
        </p:spPr>
        <p:txBody>
          <a:bodyPr>
            <a:normAutofit fontScale="70000" lnSpcReduction="20000"/>
          </a:bodyPr>
          <a:lstStyle/>
          <a:p>
            <a:pPr marL="0" indent="0">
              <a:buNone/>
            </a:pPr>
            <a:r>
              <a:rPr lang="en-US" dirty="0"/>
              <a:t>Place your cursor at the console and click to enter the console.</a:t>
            </a:r>
          </a:p>
          <a:p>
            <a:pPr marL="0" indent="0">
              <a:buNone/>
            </a:pPr>
            <a:endParaRPr lang="en-US" dirty="0"/>
          </a:p>
          <a:p>
            <a:pPr marL="0" indent="0">
              <a:buNone/>
            </a:pPr>
            <a:r>
              <a:rPr lang="en-US" dirty="0"/>
              <a:t>Complete the following calculation:</a:t>
            </a:r>
          </a:p>
          <a:p>
            <a:pPr marL="0" indent="0">
              <a:buNone/>
            </a:pPr>
            <a:r>
              <a:rPr lang="en-US" dirty="0"/>
              <a:t>-For the date 12-29-1974</a:t>
            </a:r>
          </a:p>
          <a:p>
            <a:pPr marL="0" indent="0">
              <a:buNone/>
            </a:pPr>
            <a:r>
              <a:rPr lang="en-US" dirty="0"/>
              <a:t>-Take the four digit year</a:t>
            </a:r>
          </a:p>
          <a:p>
            <a:pPr marL="0" indent="0">
              <a:buNone/>
            </a:pPr>
            <a:r>
              <a:rPr lang="en-US" dirty="0"/>
              <a:t>-Subtract the month then multiply by the day</a:t>
            </a:r>
          </a:p>
        </p:txBody>
      </p:sp>
    </p:spTree>
    <p:extLst>
      <p:ext uri="{BB962C8B-B14F-4D97-AF65-F5344CB8AC3E}">
        <p14:creationId xmlns:p14="http://schemas.microsoft.com/office/powerpoint/2010/main" val="2492342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you get?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pic>
        <p:nvPicPr>
          <p:cNvPr id="3" name="Picture 2">
            <a:extLst>
              <a:ext uri="{FF2B5EF4-FFF2-40B4-BE49-F238E27FC236}">
                <a16:creationId xmlns:a16="http://schemas.microsoft.com/office/drawing/2014/main" id="{73AD1CAC-46F7-1B40-8B92-EBBD53F595F3}"/>
              </a:ext>
            </a:extLst>
          </p:cNvPr>
          <p:cNvPicPr>
            <a:picLocks noChangeAspect="1"/>
          </p:cNvPicPr>
          <p:nvPr/>
        </p:nvPicPr>
        <p:blipFill rotWithShape="1">
          <a:blip r:embed="rId3"/>
          <a:srcRect t="7600" b="63025"/>
          <a:stretch/>
        </p:blipFill>
        <p:spPr>
          <a:xfrm>
            <a:off x="1510750" y="3156257"/>
            <a:ext cx="3413346" cy="2254469"/>
          </a:xfrm>
          <a:prstGeom prst="rect">
            <a:avLst/>
          </a:prstGeom>
        </p:spPr>
      </p:pic>
      <p:sp>
        <p:nvSpPr>
          <p:cNvPr id="7" name="Content Placeholder 2">
            <a:extLst>
              <a:ext uri="{FF2B5EF4-FFF2-40B4-BE49-F238E27FC236}">
                <a16:creationId xmlns:a16="http://schemas.microsoft.com/office/drawing/2014/main" id="{089AB261-B3A8-1C4E-AC6C-B3BE4D4C16DF}"/>
              </a:ext>
            </a:extLst>
          </p:cNvPr>
          <p:cNvSpPr txBox="1">
            <a:spLocks/>
          </p:cNvSpPr>
          <p:nvPr/>
        </p:nvSpPr>
        <p:spPr>
          <a:xfrm>
            <a:off x="1176527" y="2438400"/>
            <a:ext cx="10032755"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A four digit number?  A five digit number?</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r>
              <a:rPr lang="en-US" sz="3200" dirty="0"/>
              <a:t>Order of operations matters!</a:t>
            </a:r>
            <a:endParaRPr lang="en-US" sz="2800" dirty="0"/>
          </a:p>
        </p:txBody>
      </p:sp>
    </p:spTree>
    <p:extLst>
      <p:ext uri="{BB962C8B-B14F-4D97-AF65-F5344CB8AC3E}">
        <p14:creationId xmlns:p14="http://schemas.microsoft.com/office/powerpoint/2010/main" val="2840368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1A523FA-AA65-F347-BAE4-819D09D4D52A}"/>
              </a:ext>
            </a:extLst>
          </p:cNvPr>
          <p:cNvPicPr>
            <a:picLocks noChangeAspect="1"/>
          </p:cNvPicPr>
          <p:nvPr/>
        </p:nvPicPr>
        <p:blipFill>
          <a:blip r:embed="rId3"/>
          <a:stretch>
            <a:fillRect/>
          </a:stretch>
        </p:blipFill>
        <p:spPr>
          <a:xfrm>
            <a:off x="3132001" y="5648629"/>
            <a:ext cx="1475172" cy="861899"/>
          </a:xfrm>
          <a:prstGeom prst="rect">
            <a:avLst/>
          </a:prstGeom>
        </p:spPr>
      </p:pic>
      <p:sp>
        <p:nvSpPr>
          <p:cNvPr id="2" name="Title 1"/>
          <p:cNvSpPr>
            <a:spLocks noGrp="1"/>
          </p:cNvSpPr>
          <p:nvPr>
            <p:ph type="title"/>
          </p:nvPr>
        </p:nvSpPr>
        <p:spPr/>
        <p:txBody>
          <a:bodyPr/>
          <a:lstStyle/>
          <a:p>
            <a:r>
              <a:rPr lang="en-US" dirty="0"/>
              <a:t>The Basics of Coding:  Functions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5660451"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Code that extends our reach beyond the basic operators</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r>
              <a:rPr lang="en-US" sz="3200" dirty="0"/>
              <a:t>What I don’t know what a function does?</a:t>
            </a:r>
          </a:p>
          <a:p>
            <a:pPr>
              <a:buFont typeface="Arial" panose="020B0604020202020204" pitchFamily="34" charset="0"/>
              <a:buChar char="•"/>
            </a:pPr>
            <a:endParaRPr lang="en-US" sz="2800" dirty="0"/>
          </a:p>
        </p:txBody>
      </p:sp>
      <p:pic>
        <p:nvPicPr>
          <p:cNvPr id="6" name="Picture 5">
            <a:extLst>
              <a:ext uri="{FF2B5EF4-FFF2-40B4-BE49-F238E27FC236}">
                <a16:creationId xmlns:a16="http://schemas.microsoft.com/office/drawing/2014/main" id="{9DFD13EC-42AF-6E44-80C8-D15672714AB4}"/>
              </a:ext>
            </a:extLst>
          </p:cNvPr>
          <p:cNvPicPr>
            <a:picLocks noChangeAspect="1"/>
          </p:cNvPicPr>
          <p:nvPr/>
        </p:nvPicPr>
        <p:blipFill>
          <a:blip r:embed="rId4"/>
          <a:stretch>
            <a:fillRect/>
          </a:stretch>
        </p:blipFill>
        <p:spPr>
          <a:xfrm>
            <a:off x="3132002" y="3533703"/>
            <a:ext cx="1475171" cy="989232"/>
          </a:xfrm>
          <a:prstGeom prst="rect">
            <a:avLst/>
          </a:prstGeom>
        </p:spPr>
      </p:pic>
      <p:grpSp>
        <p:nvGrpSpPr>
          <p:cNvPr id="4" name="Group 3">
            <a:extLst>
              <a:ext uri="{FF2B5EF4-FFF2-40B4-BE49-F238E27FC236}">
                <a16:creationId xmlns:a16="http://schemas.microsoft.com/office/drawing/2014/main" id="{A341BB2D-7B53-C74D-9294-414BBA13ED3C}"/>
              </a:ext>
            </a:extLst>
          </p:cNvPr>
          <p:cNvGrpSpPr/>
          <p:nvPr/>
        </p:nvGrpSpPr>
        <p:grpSpPr>
          <a:xfrm>
            <a:off x="7711692" y="3941379"/>
            <a:ext cx="3489708" cy="2569149"/>
            <a:chOff x="7711692" y="3941379"/>
            <a:chExt cx="3489708" cy="2569149"/>
          </a:xfrm>
        </p:grpSpPr>
        <p:sp>
          <p:nvSpPr>
            <p:cNvPr id="8" name="Rounded Rectangular Callout 7">
              <a:extLst>
                <a:ext uri="{FF2B5EF4-FFF2-40B4-BE49-F238E27FC236}">
                  <a16:creationId xmlns:a16="http://schemas.microsoft.com/office/drawing/2014/main" id="{491BEBB1-B516-D641-A75F-7F6CA128830F}"/>
                </a:ext>
              </a:extLst>
            </p:cNvPr>
            <p:cNvSpPr/>
            <p:nvPr/>
          </p:nvSpPr>
          <p:spPr>
            <a:xfrm>
              <a:off x="7711692" y="3941379"/>
              <a:ext cx="3489708" cy="2569149"/>
            </a:xfrm>
            <a:prstGeom prst="wedgeRoundRectCallout">
              <a:avLst>
                <a:gd name="adj1" fmla="val -148078"/>
                <a:gd name="adj2" fmla="val 3311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2A13D73-9D90-0744-A96A-59706534A30E}"/>
                </a:ext>
              </a:extLst>
            </p:cNvPr>
            <p:cNvPicPr>
              <a:picLocks noChangeAspect="1"/>
            </p:cNvPicPr>
            <p:nvPr/>
          </p:nvPicPr>
          <p:blipFill>
            <a:blip r:embed="rId5"/>
            <a:stretch>
              <a:fillRect/>
            </a:stretch>
          </p:blipFill>
          <p:spPr>
            <a:xfrm>
              <a:off x="8094471" y="4117785"/>
              <a:ext cx="2649729" cy="2191576"/>
            </a:xfrm>
            <a:prstGeom prst="rect">
              <a:avLst/>
            </a:prstGeom>
          </p:spPr>
        </p:pic>
      </p:grpSp>
      <p:grpSp>
        <p:nvGrpSpPr>
          <p:cNvPr id="9" name="Group 8">
            <a:extLst>
              <a:ext uri="{FF2B5EF4-FFF2-40B4-BE49-F238E27FC236}">
                <a16:creationId xmlns:a16="http://schemas.microsoft.com/office/drawing/2014/main" id="{35C887FB-8F35-DC44-95CD-5059EB25E786}"/>
              </a:ext>
            </a:extLst>
          </p:cNvPr>
          <p:cNvGrpSpPr/>
          <p:nvPr/>
        </p:nvGrpSpPr>
        <p:grpSpPr>
          <a:xfrm>
            <a:off x="6632452" y="3015287"/>
            <a:ext cx="4832347" cy="655320"/>
            <a:chOff x="2080825" y="3162925"/>
            <a:chExt cx="8090002" cy="655320"/>
          </a:xfrm>
        </p:grpSpPr>
        <p:sp>
          <p:nvSpPr>
            <p:cNvPr id="10" name="Rectangle 9">
              <a:extLst>
                <a:ext uri="{FF2B5EF4-FFF2-40B4-BE49-F238E27FC236}">
                  <a16:creationId xmlns:a16="http://schemas.microsoft.com/office/drawing/2014/main" id="{FBF632D9-96E9-B14C-9649-228A644249DE}"/>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89C8582-2AEE-9745-BCBC-7D1441189476}"/>
                </a:ext>
              </a:extLst>
            </p:cNvPr>
            <p:cNvSpPr txBox="1"/>
            <p:nvPr/>
          </p:nvSpPr>
          <p:spPr>
            <a:xfrm>
              <a:off x="2370429" y="3235065"/>
              <a:ext cx="7800398" cy="523220"/>
            </a:xfrm>
            <a:prstGeom prst="rect">
              <a:avLst/>
            </a:prstGeom>
            <a:noFill/>
          </p:spPr>
          <p:txBody>
            <a:bodyPr wrap="square" rtlCol="0">
              <a:spAutoFit/>
            </a:bodyPr>
            <a:lstStyle/>
            <a:p>
              <a:pPr algn="ctr"/>
              <a:r>
                <a:rPr lang="en-US" sz="2800" b="1" dirty="0">
                  <a:latin typeface="Monaco" charset="0"/>
                  <a:ea typeface="Monaco" charset="0"/>
                  <a:cs typeface="Monaco" charset="0"/>
                </a:rPr>
                <a:t>abs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-77 </a:t>
              </a:r>
              <a:r>
                <a:rPr lang="en-US" sz="2800" dirty="0">
                  <a:latin typeface="Monaco" charset="0"/>
                  <a:ea typeface="Monaco" charset="0"/>
                  <a:cs typeface="Monaco" charset="0"/>
                </a:rPr>
                <a:t>)</a:t>
              </a:r>
            </a:p>
          </p:txBody>
        </p:sp>
      </p:grpSp>
      <p:grpSp>
        <p:nvGrpSpPr>
          <p:cNvPr id="12" name="Group 11">
            <a:extLst>
              <a:ext uri="{FF2B5EF4-FFF2-40B4-BE49-F238E27FC236}">
                <a16:creationId xmlns:a16="http://schemas.microsoft.com/office/drawing/2014/main" id="{2221ED05-9288-114D-BD2F-46901A17F627}"/>
              </a:ext>
            </a:extLst>
          </p:cNvPr>
          <p:cNvGrpSpPr/>
          <p:nvPr/>
        </p:nvGrpSpPr>
        <p:grpSpPr>
          <a:xfrm>
            <a:off x="6632453" y="1414853"/>
            <a:ext cx="2365216" cy="1692771"/>
            <a:chOff x="1322364" y="4528478"/>
            <a:chExt cx="1503814" cy="1301318"/>
          </a:xfrm>
        </p:grpSpPr>
        <p:sp>
          <p:nvSpPr>
            <p:cNvPr id="13" name="Rounded Rectangular Callout 12">
              <a:extLst>
                <a:ext uri="{FF2B5EF4-FFF2-40B4-BE49-F238E27FC236}">
                  <a16:creationId xmlns:a16="http://schemas.microsoft.com/office/drawing/2014/main" id="{ED3FE3AC-7180-BC4A-B0D3-37B079170CB0}"/>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806C00B-06A2-BB4A-A6E5-E9E0BF3443D1}"/>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E7C31AD6-0384-6045-8144-C2ABB23318BD}"/>
              </a:ext>
            </a:extLst>
          </p:cNvPr>
          <p:cNvGrpSpPr/>
          <p:nvPr/>
        </p:nvGrpSpPr>
        <p:grpSpPr>
          <a:xfrm>
            <a:off x="9277681" y="1414850"/>
            <a:ext cx="2365216" cy="1692772"/>
            <a:chOff x="1322364" y="4528477"/>
            <a:chExt cx="1503814" cy="1301319"/>
          </a:xfrm>
        </p:grpSpPr>
        <p:sp>
          <p:nvSpPr>
            <p:cNvPr id="16" name="Rounded Rectangular Callout 15">
              <a:extLst>
                <a:ext uri="{FF2B5EF4-FFF2-40B4-BE49-F238E27FC236}">
                  <a16:creationId xmlns:a16="http://schemas.microsoft.com/office/drawing/2014/main" id="{11825281-6595-9C45-8D98-686969D5DFF8}"/>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52606BD-60C4-2E49-9785-F15AD294B4B0}"/>
                </a:ext>
              </a:extLst>
            </p:cNvPr>
            <p:cNvSpPr txBox="1"/>
            <p:nvPr/>
          </p:nvSpPr>
          <p:spPr>
            <a:xfrm>
              <a:off x="1322364" y="4528477"/>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a:t>
              </a:r>
            </a:p>
            <a:p>
              <a:pPr algn="ctr"/>
              <a:r>
                <a:rPr lang="en-US" sz="2800" dirty="0">
                  <a:solidFill>
                    <a:schemeClr val="bg1"/>
                  </a:solidFill>
                </a:rPr>
                <a:t>(input)</a:t>
              </a:r>
            </a:p>
            <a:p>
              <a:pPr algn="ctr"/>
              <a:endParaRPr lang="en-US" dirty="0">
                <a:solidFill>
                  <a:schemeClr val="bg1"/>
                </a:solidFill>
              </a:endParaRPr>
            </a:p>
          </p:txBody>
        </p:sp>
      </p:grpSp>
    </p:spTree>
    <p:extLst>
      <p:ext uri="{BB962C8B-B14F-4D97-AF65-F5344CB8AC3E}">
        <p14:creationId xmlns:p14="http://schemas.microsoft.com/office/powerpoint/2010/main" val="3974756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#3</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8" y="2244436"/>
            <a:ext cx="9720072" cy="3724102"/>
          </a:xfrm>
        </p:spPr>
        <p:txBody>
          <a:bodyPr>
            <a:normAutofit fontScale="70000" lnSpcReduction="20000"/>
          </a:bodyPr>
          <a:lstStyle/>
          <a:p>
            <a:pPr marL="0" indent="0">
              <a:buNone/>
            </a:pPr>
            <a:r>
              <a:rPr lang="en-US" dirty="0"/>
              <a:t>Launch the help function for </a:t>
            </a:r>
            <a:r>
              <a:rPr lang="en-US" dirty="0" err="1"/>
              <a:t>seq</a:t>
            </a:r>
            <a:r>
              <a:rPr lang="en-US" dirty="0"/>
              <a:t>() using help (?)</a:t>
            </a:r>
          </a:p>
          <a:p>
            <a:pPr marL="0" indent="0">
              <a:buNone/>
            </a:pPr>
            <a:endParaRPr lang="en-US" dirty="0"/>
          </a:p>
          <a:p>
            <a:pPr marL="0" indent="0">
              <a:buNone/>
            </a:pPr>
            <a:r>
              <a:rPr lang="en-US" dirty="0"/>
              <a:t>Read about the </a:t>
            </a:r>
            <a:r>
              <a:rPr lang="en-US" dirty="0" err="1"/>
              <a:t>seq</a:t>
            </a:r>
            <a:r>
              <a:rPr lang="en-US" dirty="0"/>
              <a:t>() function in the output window</a:t>
            </a:r>
          </a:p>
          <a:p>
            <a:pPr marL="0" indent="0">
              <a:buNone/>
            </a:pPr>
            <a:endParaRPr lang="en-US" dirty="0"/>
          </a:p>
          <a:p>
            <a:pPr marL="0" indent="0">
              <a:buNone/>
            </a:pPr>
            <a:r>
              <a:rPr lang="en-US" dirty="0"/>
              <a:t>Can you describe what the </a:t>
            </a:r>
            <a:r>
              <a:rPr lang="en-US" dirty="0" err="1"/>
              <a:t>seq</a:t>
            </a:r>
            <a:r>
              <a:rPr lang="en-US" dirty="0"/>
              <a:t>() function does?</a:t>
            </a:r>
          </a:p>
          <a:p>
            <a:pPr marL="0" indent="0">
              <a:buNone/>
            </a:pPr>
            <a:endParaRPr lang="en-US" dirty="0"/>
          </a:p>
          <a:p>
            <a:pPr marL="0" indent="0">
              <a:buNone/>
            </a:pPr>
            <a:r>
              <a:rPr lang="en-US" dirty="0"/>
              <a:t> </a:t>
            </a:r>
          </a:p>
        </p:txBody>
      </p:sp>
    </p:spTree>
    <p:extLst>
      <p:ext uri="{BB962C8B-B14F-4D97-AF65-F5344CB8AC3E}">
        <p14:creationId xmlns:p14="http://schemas.microsoft.com/office/powerpoint/2010/main" val="3192228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Functions to Work</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We can use functions to do more than simple math, we can make things!</a:t>
            </a:r>
          </a:p>
          <a:p>
            <a:pPr>
              <a:buFont typeface="Arial" panose="020B0604020202020204" pitchFamily="34" charset="0"/>
              <a:buChar char="•"/>
            </a:pPr>
            <a:endParaRPr lang="en-US" sz="3200" dirty="0"/>
          </a:p>
          <a:p>
            <a:pPr>
              <a:buFont typeface="Arial" panose="020B0604020202020204" pitchFamily="34" charset="0"/>
              <a:buChar char="•"/>
            </a:pPr>
            <a:r>
              <a:rPr lang="en-US" sz="3200" dirty="0"/>
              <a:t>We can create a series of integers (a vector) using the </a:t>
            </a:r>
            <a:r>
              <a:rPr lang="en-US" sz="3200" dirty="0" err="1"/>
              <a:t>seq</a:t>
            </a:r>
            <a:r>
              <a:rPr lang="en-US" sz="3200" dirty="0"/>
              <a:t>() function</a:t>
            </a:r>
          </a:p>
          <a:p>
            <a:pPr>
              <a:buFont typeface="Arial" panose="020B0604020202020204" pitchFamily="34" charset="0"/>
              <a:buChar char="•"/>
            </a:pPr>
            <a:endParaRPr lang="en-US" sz="2800" dirty="0"/>
          </a:p>
        </p:txBody>
      </p:sp>
      <p:pic>
        <p:nvPicPr>
          <p:cNvPr id="3" name="Picture 2">
            <a:extLst>
              <a:ext uri="{FF2B5EF4-FFF2-40B4-BE49-F238E27FC236}">
                <a16:creationId xmlns:a16="http://schemas.microsoft.com/office/drawing/2014/main" id="{0BC2844B-357F-A24E-9B84-C2623E24DE07}"/>
              </a:ext>
            </a:extLst>
          </p:cNvPr>
          <p:cNvPicPr>
            <a:picLocks noChangeAspect="1"/>
          </p:cNvPicPr>
          <p:nvPr/>
        </p:nvPicPr>
        <p:blipFill rotWithShape="1">
          <a:blip r:embed="rId3"/>
          <a:srcRect b="83710"/>
          <a:stretch/>
        </p:blipFill>
        <p:spPr>
          <a:xfrm>
            <a:off x="1403490" y="5074805"/>
            <a:ext cx="9569310" cy="1035268"/>
          </a:xfrm>
          <a:prstGeom prst="rect">
            <a:avLst/>
          </a:prstGeom>
        </p:spPr>
      </p:pic>
    </p:spTree>
    <p:extLst>
      <p:ext uri="{BB962C8B-B14F-4D97-AF65-F5344CB8AC3E}">
        <p14:creationId xmlns:p14="http://schemas.microsoft.com/office/powerpoint/2010/main" val="1963900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Objects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sp>
        <p:nvSpPr>
          <p:cNvPr id="4" name="Content Placeholder 2">
            <a:extLst>
              <a:ext uri="{FF2B5EF4-FFF2-40B4-BE49-F238E27FC236}">
                <a16:creationId xmlns:a16="http://schemas.microsoft.com/office/drawing/2014/main" id="{0150BE79-1B33-FF41-954A-DF9704FB3AAE}"/>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Objects are the vessel for your output</a:t>
            </a:r>
          </a:p>
        </p:txBody>
      </p:sp>
      <p:grpSp>
        <p:nvGrpSpPr>
          <p:cNvPr id="6" name="Group 5">
            <a:extLst>
              <a:ext uri="{FF2B5EF4-FFF2-40B4-BE49-F238E27FC236}">
                <a16:creationId xmlns:a16="http://schemas.microsoft.com/office/drawing/2014/main" id="{478677F6-A013-0547-893B-4ED5F0D89920}"/>
              </a:ext>
            </a:extLst>
          </p:cNvPr>
          <p:cNvGrpSpPr/>
          <p:nvPr/>
        </p:nvGrpSpPr>
        <p:grpSpPr>
          <a:xfrm>
            <a:off x="712425" y="5158026"/>
            <a:ext cx="10757339" cy="655320"/>
            <a:chOff x="2080825" y="3162925"/>
            <a:chExt cx="8090003" cy="655320"/>
          </a:xfrm>
        </p:grpSpPr>
        <p:sp>
          <p:nvSpPr>
            <p:cNvPr id="7" name="Rectangle 6">
              <a:extLst>
                <a:ext uri="{FF2B5EF4-FFF2-40B4-BE49-F238E27FC236}">
                  <a16:creationId xmlns:a16="http://schemas.microsoft.com/office/drawing/2014/main" id="{E6EB63E2-211A-B242-BC5B-5C74CAE71051}"/>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F9D1304-1B7B-C647-99EB-BFD02FDECCF6}"/>
                </a:ext>
              </a:extLst>
            </p:cNvPr>
            <p:cNvSpPr txBox="1"/>
            <p:nvPr/>
          </p:nvSpPr>
          <p:spPr>
            <a:xfrm>
              <a:off x="2080826" y="3235065"/>
              <a:ext cx="8090002" cy="523220"/>
            </a:xfrm>
            <a:prstGeom prst="rect">
              <a:avLst/>
            </a:prstGeom>
            <a:noFill/>
          </p:spPr>
          <p:txBody>
            <a:bodyPr wrap="square" rtlCol="0">
              <a:spAutoFit/>
            </a:bodyPr>
            <a:lstStyle/>
            <a:p>
              <a:pPr algn="ctr"/>
              <a:r>
                <a:rPr lang="en-US" sz="2800" dirty="0">
                  <a:solidFill>
                    <a:srgbClr val="0070C0"/>
                  </a:solidFill>
                  <a:latin typeface="Monaco" charset="0"/>
                  <a:ea typeface="Monaco" charset="0"/>
                  <a:cs typeface="Monaco" charset="0"/>
                </a:rPr>
                <a:t>sequence_of_10s </a:t>
              </a:r>
              <a:r>
                <a:rPr lang="en-US" sz="2800" dirty="0">
                  <a:latin typeface="Monaco" charset="0"/>
                  <a:ea typeface="Monaco" charset="0"/>
                  <a:cs typeface="Monaco" charset="0"/>
                </a:rPr>
                <a:t>&lt;- </a:t>
              </a:r>
              <a:r>
                <a:rPr lang="en-US" sz="2800" b="1" dirty="0" err="1">
                  <a:latin typeface="Monaco" charset="0"/>
                  <a:ea typeface="Monaco" charset="0"/>
                  <a:cs typeface="Monaco" charset="0"/>
                </a:rPr>
                <a:t>seq</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from=5, to=150, by=10 </a:t>
              </a:r>
              <a:r>
                <a:rPr lang="en-US" sz="2800" dirty="0">
                  <a:latin typeface="Monaco" charset="0"/>
                  <a:ea typeface="Monaco" charset="0"/>
                  <a:cs typeface="Monaco" charset="0"/>
                </a:rPr>
                <a:t>)</a:t>
              </a:r>
            </a:p>
          </p:txBody>
        </p:sp>
      </p:grpSp>
      <p:grpSp>
        <p:nvGrpSpPr>
          <p:cNvPr id="9" name="Group 8">
            <a:extLst>
              <a:ext uri="{FF2B5EF4-FFF2-40B4-BE49-F238E27FC236}">
                <a16:creationId xmlns:a16="http://schemas.microsoft.com/office/drawing/2014/main" id="{DF717633-0643-DE43-8D00-0A4256574544}"/>
              </a:ext>
            </a:extLst>
          </p:cNvPr>
          <p:cNvGrpSpPr/>
          <p:nvPr/>
        </p:nvGrpSpPr>
        <p:grpSpPr>
          <a:xfrm>
            <a:off x="4655558" y="3389054"/>
            <a:ext cx="2365216" cy="1692771"/>
            <a:chOff x="1322364" y="4528478"/>
            <a:chExt cx="1503814" cy="1301318"/>
          </a:xfrm>
        </p:grpSpPr>
        <p:sp>
          <p:nvSpPr>
            <p:cNvPr id="10" name="Rounded Rectangular Callout 9">
              <a:extLst>
                <a:ext uri="{FF2B5EF4-FFF2-40B4-BE49-F238E27FC236}">
                  <a16:creationId xmlns:a16="http://schemas.microsoft.com/office/drawing/2014/main" id="{9A83F5DD-9F7C-4A4A-B458-DD52F14C3CD6}"/>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852E4B6-120D-1443-8E08-CD0D8BB97BD2}"/>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2" name="Group 11">
            <a:extLst>
              <a:ext uri="{FF2B5EF4-FFF2-40B4-BE49-F238E27FC236}">
                <a16:creationId xmlns:a16="http://schemas.microsoft.com/office/drawing/2014/main" id="{D3A45335-80B3-664B-B232-6D3002092D72}"/>
              </a:ext>
            </a:extLst>
          </p:cNvPr>
          <p:cNvGrpSpPr/>
          <p:nvPr/>
        </p:nvGrpSpPr>
        <p:grpSpPr>
          <a:xfrm>
            <a:off x="8124780" y="3389054"/>
            <a:ext cx="2365216" cy="1692772"/>
            <a:chOff x="1322364" y="4528478"/>
            <a:chExt cx="1503814" cy="1301319"/>
          </a:xfrm>
        </p:grpSpPr>
        <p:sp>
          <p:nvSpPr>
            <p:cNvPr id="13" name="Rounded Rectangular Callout 12">
              <a:extLst>
                <a:ext uri="{FF2B5EF4-FFF2-40B4-BE49-F238E27FC236}">
                  <a16:creationId xmlns:a16="http://schemas.microsoft.com/office/drawing/2014/main" id="{A2065173-5FD9-2F40-95CB-37FEBEABC384}"/>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6A16EB6-A8A7-F746-A0DB-D19EEA696A8E}"/>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a:t>
              </a:r>
            </a:p>
            <a:p>
              <a:pPr algn="ctr"/>
              <a:endParaRPr lang="en-US" dirty="0">
                <a:solidFill>
                  <a:schemeClr val="bg1"/>
                </a:solidFill>
              </a:endParaRPr>
            </a:p>
          </p:txBody>
        </p:sp>
      </p:grpSp>
      <p:grpSp>
        <p:nvGrpSpPr>
          <p:cNvPr id="15" name="Group 14">
            <a:extLst>
              <a:ext uri="{FF2B5EF4-FFF2-40B4-BE49-F238E27FC236}">
                <a16:creationId xmlns:a16="http://schemas.microsoft.com/office/drawing/2014/main" id="{30EA3784-29F7-3248-B31D-70FA7998E122}"/>
              </a:ext>
            </a:extLst>
          </p:cNvPr>
          <p:cNvGrpSpPr/>
          <p:nvPr/>
        </p:nvGrpSpPr>
        <p:grpSpPr>
          <a:xfrm>
            <a:off x="1978640" y="3358277"/>
            <a:ext cx="2365216" cy="1754326"/>
            <a:chOff x="1968398" y="1876487"/>
            <a:chExt cx="2365216" cy="1754326"/>
          </a:xfrm>
        </p:grpSpPr>
        <p:sp>
          <p:nvSpPr>
            <p:cNvPr id="16" name="Rounded Rectangular Callout 15">
              <a:extLst>
                <a:ext uri="{FF2B5EF4-FFF2-40B4-BE49-F238E27FC236}">
                  <a16:creationId xmlns:a16="http://schemas.microsoft.com/office/drawing/2014/main" id="{EDFE8737-A973-6945-A5F5-E12E84037A28}"/>
                </a:ext>
              </a:extLst>
            </p:cNvPr>
            <p:cNvSpPr/>
            <p:nvPr/>
          </p:nvSpPr>
          <p:spPr>
            <a:xfrm>
              <a:off x="1968398" y="2135413"/>
              <a:ext cx="2365216" cy="1246649"/>
            </a:xfrm>
            <a:prstGeom prst="wedgeRoundRectCallout">
              <a:avLst>
                <a:gd name="adj1" fmla="val 1102"/>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6BA87D2-B740-5F49-883B-6508B8887B1E}"/>
                </a:ext>
              </a:extLst>
            </p:cNvPr>
            <p:cNvSpPr txBox="1"/>
            <p:nvPr/>
          </p:nvSpPr>
          <p:spPr>
            <a:xfrm>
              <a:off x="1968398" y="1876487"/>
              <a:ext cx="2365216" cy="1754326"/>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object</a:t>
              </a:r>
            </a:p>
            <a:p>
              <a:pPr algn="ctr"/>
              <a:r>
                <a:rPr lang="en-US" sz="2800" dirty="0">
                  <a:solidFill>
                    <a:schemeClr val="bg1"/>
                  </a:solidFill>
                </a:rPr>
                <a:t>(stores output)</a:t>
              </a:r>
              <a:endParaRPr lang="en-US" dirty="0">
                <a:solidFill>
                  <a:schemeClr val="bg1"/>
                </a:solidFill>
              </a:endParaRPr>
            </a:p>
            <a:p>
              <a:pPr algn="ctr"/>
              <a:endParaRPr lang="en-US" dirty="0">
                <a:solidFill>
                  <a:schemeClr val="bg1"/>
                </a:solidFill>
              </a:endParaRPr>
            </a:p>
          </p:txBody>
        </p:sp>
      </p:grpSp>
    </p:spTree>
    <p:extLst>
      <p:ext uri="{BB962C8B-B14F-4D97-AF65-F5344CB8AC3E}">
        <p14:creationId xmlns:p14="http://schemas.microsoft.com/office/powerpoint/2010/main" val="17371681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Contents of an Object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7200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Entering the object name at the console allows us to output the contents of an object.</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p:txBody>
      </p:sp>
      <p:pic>
        <p:nvPicPr>
          <p:cNvPr id="6" name="Picture 5">
            <a:extLst>
              <a:ext uri="{FF2B5EF4-FFF2-40B4-BE49-F238E27FC236}">
                <a16:creationId xmlns:a16="http://schemas.microsoft.com/office/drawing/2014/main" id="{659932CC-B9AB-FF41-BEB4-79F0DEC03282}"/>
              </a:ext>
            </a:extLst>
          </p:cNvPr>
          <p:cNvPicPr>
            <a:picLocks noChangeAspect="1"/>
          </p:cNvPicPr>
          <p:nvPr/>
        </p:nvPicPr>
        <p:blipFill rotWithShape="1">
          <a:blip r:embed="rId3"/>
          <a:srcRect t="24824" b="59548"/>
          <a:stretch/>
        </p:blipFill>
        <p:spPr>
          <a:xfrm>
            <a:off x="1623218" y="3801067"/>
            <a:ext cx="9569310" cy="993226"/>
          </a:xfrm>
          <a:prstGeom prst="rect">
            <a:avLst/>
          </a:prstGeom>
        </p:spPr>
      </p:pic>
    </p:spTree>
    <p:extLst>
      <p:ext uri="{BB962C8B-B14F-4D97-AF65-F5344CB8AC3E}">
        <p14:creationId xmlns:p14="http://schemas.microsoft.com/office/powerpoint/2010/main" val="4603770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Checking the contents of an object</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10072658"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environment tab shows us the objects we have created.</a:t>
            </a:r>
          </a:p>
        </p:txBody>
      </p:sp>
      <p:pic>
        <p:nvPicPr>
          <p:cNvPr id="4" name="Picture 3">
            <a:extLst>
              <a:ext uri="{FF2B5EF4-FFF2-40B4-BE49-F238E27FC236}">
                <a16:creationId xmlns:a16="http://schemas.microsoft.com/office/drawing/2014/main" id="{67603056-AAA6-F741-8244-AF94727F5374}"/>
              </a:ext>
            </a:extLst>
          </p:cNvPr>
          <p:cNvPicPr>
            <a:picLocks noChangeAspect="1"/>
          </p:cNvPicPr>
          <p:nvPr/>
        </p:nvPicPr>
        <p:blipFill>
          <a:blip r:embed="rId3"/>
          <a:stretch>
            <a:fillRect/>
          </a:stretch>
        </p:blipFill>
        <p:spPr>
          <a:xfrm>
            <a:off x="2190094" y="3321288"/>
            <a:ext cx="7805244" cy="3189240"/>
          </a:xfrm>
          <a:prstGeom prst="rect">
            <a:avLst/>
          </a:prstGeom>
        </p:spPr>
      </p:pic>
    </p:spTree>
    <p:extLst>
      <p:ext uri="{BB962C8B-B14F-4D97-AF65-F5344CB8AC3E}">
        <p14:creationId xmlns:p14="http://schemas.microsoft.com/office/powerpoint/2010/main" val="1720053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Bending objects to your will</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Once we have created an object we can start to interact with it.</a:t>
            </a:r>
          </a:p>
          <a:p>
            <a:pPr>
              <a:buFont typeface="Arial" panose="020B0604020202020204" pitchFamily="34" charset="0"/>
              <a:buChar char="•"/>
            </a:pPr>
            <a:r>
              <a:rPr lang="en-US" sz="3200" dirty="0"/>
              <a:t>This includes passing our objects to other functions… Whoa!</a:t>
            </a:r>
          </a:p>
          <a:p>
            <a:pPr>
              <a:buFont typeface="Arial" panose="020B0604020202020204" pitchFamily="34" charset="0"/>
              <a:buChar char="•"/>
            </a:pPr>
            <a:endParaRPr lang="en-US" sz="2800" dirty="0"/>
          </a:p>
        </p:txBody>
      </p:sp>
      <p:pic>
        <p:nvPicPr>
          <p:cNvPr id="4" name="Picture 3">
            <a:extLst>
              <a:ext uri="{FF2B5EF4-FFF2-40B4-BE49-F238E27FC236}">
                <a16:creationId xmlns:a16="http://schemas.microsoft.com/office/drawing/2014/main" id="{848A2538-BA41-7644-A9C3-F0BAECD94510}"/>
              </a:ext>
            </a:extLst>
          </p:cNvPr>
          <p:cNvPicPr>
            <a:picLocks noChangeAspect="1"/>
          </p:cNvPicPr>
          <p:nvPr/>
        </p:nvPicPr>
        <p:blipFill rotWithShape="1">
          <a:blip r:embed="rId3"/>
          <a:srcRect b="37775"/>
          <a:stretch/>
        </p:blipFill>
        <p:spPr>
          <a:xfrm>
            <a:off x="1814566" y="3979377"/>
            <a:ext cx="3876785" cy="2329983"/>
          </a:xfrm>
          <a:prstGeom prst="rect">
            <a:avLst/>
          </a:prstGeom>
        </p:spPr>
      </p:pic>
    </p:spTree>
    <p:extLst>
      <p:ext uri="{BB962C8B-B14F-4D97-AF65-F5344CB8AC3E}">
        <p14:creationId xmlns:p14="http://schemas.microsoft.com/office/powerpoint/2010/main" val="1506857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#4</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7" y="2244436"/>
            <a:ext cx="10134653" cy="3724102"/>
          </a:xfrm>
        </p:spPr>
        <p:txBody>
          <a:bodyPr>
            <a:normAutofit fontScale="62500" lnSpcReduction="20000"/>
          </a:bodyPr>
          <a:lstStyle/>
          <a:p>
            <a:pPr marL="0" indent="0">
              <a:buNone/>
            </a:pPr>
            <a:r>
              <a:rPr lang="en-US" dirty="0"/>
              <a:t>Generate a sequence, store it to an object, and ply your object*</a:t>
            </a:r>
          </a:p>
          <a:p>
            <a:pPr marL="0" indent="0">
              <a:buNone/>
            </a:pPr>
            <a:r>
              <a:rPr lang="en-US" dirty="0"/>
              <a:t>-use the </a:t>
            </a:r>
            <a:r>
              <a:rPr lang="en-US" dirty="0" err="1"/>
              <a:t>seq</a:t>
            </a:r>
            <a:r>
              <a:rPr lang="en-US" dirty="0"/>
              <a:t>() function to create a vector </a:t>
            </a:r>
            <a:r>
              <a:rPr lang="en-US" u="sng" dirty="0"/>
              <a:t>from 0</a:t>
            </a:r>
            <a:r>
              <a:rPr lang="en-US" dirty="0"/>
              <a:t> </a:t>
            </a:r>
            <a:r>
              <a:rPr lang="en-US" u="sng" dirty="0"/>
              <a:t>to 500</a:t>
            </a:r>
            <a:r>
              <a:rPr lang="en-US" dirty="0"/>
              <a:t> </a:t>
            </a:r>
            <a:r>
              <a:rPr lang="en-US" u="sng" dirty="0"/>
              <a:t>by 25.</a:t>
            </a:r>
          </a:p>
          <a:p>
            <a:pPr marL="0" indent="0">
              <a:buNone/>
            </a:pPr>
            <a:r>
              <a:rPr lang="en-US" dirty="0"/>
              <a:t>-assign your sequence to an object called </a:t>
            </a:r>
            <a:r>
              <a:rPr lang="en-US" u="sng" dirty="0"/>
              <a:t>sequence_of_25s</a:t>
            </a:r>
          </a:p>
          <a:p>
            <a:pPr marL="0" indent="0">
              <a:buNone/>
            </a:pPr>
            <a:r>
              <a:rPr lang="en-US" dirty="0"/>
              <a:t>-check the contents of your object (at the console and in the environment tab)</a:t>
            </a:r>
          </a:p>
          <a:p>
            <a:pPr marL="0" indent="0">
              <a:buNone/>
            </a:pPr>
            <a:r>
              <a:rPr lang="en-US" dirty="0"/>
              <a:t>-use the </a:t>
            </a:r>
            <a:r>
              <a:rPr lang="en-US" b="1" dirty="0"/>
              <a:t>median() </a:t>
            </a:r>
            <a:r>
              <a:rPr lang="en-US" dirty="0"/>
              <a:t>function to find the median value of your vector</a:t>
            </a:r>
          </a:p>
          <a:p>
            <a:pPr marL="0" indent="0">
              <a:buNone/>
            </a:pPr>
            <a:r>
              <a:rPr lang="en-US" dirty="0"/>
              <a:t>*Use the help (?) feature or your neighbor if you get stuck</a:t>
            </a:r>
          </a:p>
        </p:txBody>
      </p:sp>
    </p:spTree>
    <p:extLst>
      <p:ext uri="{BB962C8B-B14F-4D97-AF65-F5344CB8AC3E}">
        <p14:creationId xmlns:p14="http://schemas.microsoft.com/office/powerpoint/2010/main" val="1314230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5" y="462155"/>
            <a:ext cx="5251025" cy="777536"/>
          </a:xfrm>
        </p:spPr>
        <p:txBody>
          <a:bodyPr>
            <a:normAutofit fontScale="90000"/>
          </a:bodyPr>
          <a:lstStyle/>
          <a:p>
            <a:pPr algn="ctr"/>
            <a:r>
              <a:rPr lang="en-US" sz="4800" dirty="0"/>
              <a:t>Goals and Objectives</a:t>
            </a:r>
          </a:p>
        </p:txBody>
      </p:sp>
      <p:sp>
        <p:nvSpPr>
          <p:cNvPr id="3" name="TextBox 2"/>
          <p:cNvSpPr txBox="1"/>
          <p:nvPr/>
        </p:nvSpPr>
        <p:spPr>
          <a:xfrm>
            <a:off x="1028700" y="1714500"/>
            <a:ext cx="10096500" cy="3416320"/>
          </a:xfrm>
          <a:prstGeom prst="rect">
            <a:avLst/>
          </a:prstGeom>
          <a:noFill/>
        </p:spPr>
        <p:txBody>
          <a:bodyPr wrap="square" rtlCol="0">
            <a:spAutoFit/>
          </a:bodyPr>
          <a:lstStyle/>
          <a:p>
            <a:pPr marL="288925" lvl="1" indent="-288925">
              <a:buFont typeface="Arial" panose="020B0604020202020204" pitchFamily="34" charset="0"/>
              <a:buChar char="•"/>
            </a:pPr>
            <a:r>
              <a:rPr lang="en-US" sz="3600" dirty="0">
                <a:latin typeface="Arial Narrow" panose="020B0606020202030204" pitchFamily="34" charset="0"/>
              </a:rPr>
              <a:t>Advocate for the use of R as a means of improving reproducibility in clinical data analysis</a:t>
            </a:r>
          </a:p>
          <a:p>
            <a:pPr marL="288925" lvl="1" indent="-288925">
              <a:buFont typeface="Arial" panose="020B0604020202020204" pitchFamily="34" charset="0"/>
              <a:buChar char="•"/>
            </a:pPr>
            <a:r>
              <a:rPr lang="en-US" sz="3600" dirty="0">
                <a:latin typeface="Arial Narrow" panose="020B0606020202030204" pitchFamily="34" charset="0"/>
              </a:rPr>
              <a:t>Demonstrate how R is used to perform analyses of laboratory operational data</a:t>
            </a:r>
          </a:p>
          <a:p>
            <a:pPr marL="288925" lvl="1" indent="-288925">
              <a:buFont typeface="Arial" panose="020B0604020202020204" pitchFamily="34" charset="0"/>
              <a:buChar char="•"/>
            </a:pPr>
            <a:r>
              <a:rPr lang="en-US" sz="3600" dirty="0">
                <a:latin typeface="Arial Narrow" panose="020B0606020202030204" pitchFamily="34" charset="0"/>
              </a:rPr>
              <a:t>Establish a basis of understanding in the 'tidy' approach to data analysis within the framework of R</a:t>
            </a:r>
          </a:p>
        </p:txBody>
      </p:sp>
    </p:spTree>
    <p:extLst>
      <p:ext uri="{BB962C8B-B14F-4D97-AF65-F5344CB8AC3E}">
        <p14:creationId xmlns:p14="http://schemas.microsoft.com/office/powerpoint/2010/main" val="31836935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Basics of Coding:  Packages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sp>
        <p:nvSpPr>
          <p:cNvPr id="4" name="Content Placeholder 2">
            <a:extLst>
              <a:ext uri="{FF2B5EF4-FFF2-40B4-BE49-F238E27FC236}">
                <a16:creationId xmlns:a16="http://schemas.microsoft.com/office/drawing/2014/main" id="{67604081-3437-704B-84CC-50A9724D11C3}"/>
              </a:ext>
            </a:extLst>
          </p:cNvPr>
          <p:cNvSpPr txBox="1">
            <a:spLocks/>
          </p:cNvSpPr>
          <p:nvPr/>
        </p:nvSpPr>
        <p:spPr>
          <a:xfrm>
            <a:off x="1176528" y="2438400"/>
            <a:ext cx="9948672" cy="4023360"/>
          </a:xfrm>
          <a:prstGeom prst="rect">
            <a:avLst/>
          </a:prstGeom>
        </p:spPr>
        <p:txBody>
          <a:bodyPr>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A package is a collection of functions.  </a:t>
            </a:r>
          </a:p>
          <a:p>
            <a:pPr>
              <a:buFont typeface="Arial" panose="020B0604020202020204" pitchFamily="34" charset="0"/>
              <a:buChar char="•"/>
            </a:pPr>
            <a:endParaRPr lang="en-US" sz="3200" dirty="0"/>
          </a:p>
          <a:p>
            <a:pPr>
              <a:buFont typeface="Arial" panose="020B0604020202020204" pitchFamily="34" charset="0"/>
              <a:buChar char="•"/>
            </a:pPr>
            <a:r>
              <a:rPr lang="en-US" sz="3200" dirty="0"/>
              <a:t>Packages extend the capabilities of the base R programming language.</a:t>
            </a:r>
          </a:p>
          <a:p>
            <a:pPr>
              <a:buFont typeface="Arial" panose="020B0604020202020204" pitchFamily="34" charset="0"/>
              <a:buChar char="•"/>
            </a:pPr>
            <a:endParaRPr lang="en-US" sz="3200" dirty="0"/>
          </a:p>
          <a:p>
            <a:pPr>
              <a:buFont typeface="Arial" panose="020B0604020202020204" pitchFamily="34" charset="0"/>
              <a:buChar char="•"/>
            </a:pPr>
            <a:r>
              <a:rPr lang="en-US" sz="3200" dirty="0"/>
              <a:t>The </a:t>
            </a:r>
            <a:r>
              <a:rPr lang="en-US" sz="3200" b="1" dirty="0" err="1"/>
              <a:t>tidyverse</a:t>
            </a:r>
            <a:r>
              <a:rPr lang="en-US" sz="3200" dirty="0"/>
              <a:t> includes functions for reading data into the R environment, cleaning and manipulating data, and plotting our results.</a:t>
            </a:r>
          </a:p>
        </p:txBody>
      </p:sp>
      <p:pic>
        <p:nvPicPr>
          <p:cNvPr id="6" name="Picture 5">
            <a:extLst>
              <a:ext uri="{FF2B5EF4-FFF2-40B4-BE49-F238E27FC236}">
                <a16:creationId xmlns:a16="http://schemas.microsoft.com/office/drawing/2014/main" id="{1FFFBDD7-0E36-2C4E-B3F6-F30F8519AB77}"/>
              </a:ext>
            </a:extLst>
          </p:cNvPr>
          <p:cNvPicPr>
            <a:picLocks noChangeAspect="1"/>
          </p:cNvPicPr>
          <p:nvPr/>
        </p:nvPicPr>
        <p:blipFill>
          <a:blip r:embed="rId3"/>
          <a:stretch>
            <a:fillRect/>
          </a:stretch>
        </p:blipFill>
        <p:spPr>
          <a:xfrm>
            <a:off x="9392726" y="1891029"/>
            <a:ext cx="2406651" cy="2406651"/>
          </a:xfrm>
          <a:prstGeom prst="rect">
            <a:avLst/>
          </a:prstGeom>
        </p:spPr>
      </p:pic>
    </p:spTree>
    <p:extLst>
      <p:ext uri="{BB962C8B-B14F-4D97-AF65-F5344CB8AC3E}">
        <p14:creationId xmlns:p14="http://schemas.microsoft.com/office/powerpoint/2010/main" val="21803471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3BE99-EC91-DF4E-BDF9-03EDD3ECAC36}"/>
              </a:ext>
            </a:extLst>
          </p:cNvPr>
          <p:cNvSpPr>
            <a:spLocks noGrp="1"/>
          </p:cNvSpPr>
          <p:nvPr>
            <p:ph type="title"/>
          </p:nvPr>
        </p:nvSpPr>
        <p:spPr/>
        <p:txBody>
          <a:bodyPr/>
          <a:lstStyle/>
          <a:p>
            <a:r>
              <a:rPr lang="en-US" dirty="0"/>
              <a:t>Getting Tidy in the Verse</a:t>
            </a:r>
          </a:p>
        </p:txBody>
      </p:sp>
      <p:sp>
        <p:nvSpPr>
          <p:cNvPr id="5" name="Content Placeholder 2">
            <a:extLst>
              <a:ext uri="{FF2B5EF4-FFF2-40B4-BE49-F238E27FC236}">
                <a16:creationId xmlns:a16="http://schemas.microsoft.com/office/drawing/2014/main" id="{536CA976-818B-064E-AA62-518F62D38682}"/>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Being ”Tidy” with your data is important!</a:t>
            </a:r>
          </a:p>
          <a:p>
            <a:pPr>
              <a:buFont typeface="Arial" panose="020B0604020202020204" pitchFamily="34" charset="0"/>
              <a:buChar char="•"/>
            </a:pPr>
            <a:endParaRPr lang="en-US" sz="3200" dirty="0"/>
          </a:p>
        </p:txBody>
      </p:sp>
      <p:pic>
        <p:nvPicPr>
          <p:cNvPr id="1028" name="Picture 4" descr="https://d33wubrfki0l68.cloudfront.net/571b056757d68e6df81a3e3853f54d3c76ad6efc/32d37/diagrams/data-science.png">
            <a:extLst>
              <a:ext uri="{FF2B5EF4-FFF2-40B4-BE49-F238E27FC236}">
                <a16:creationId xmlns:a16="http://schemas.microsoft.com/office/drawing/2014/main" id="{AAB6D748-AC9C-784E-9B18-1CC794FDB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7914" y="3552814"/>
            <a:ext cx="6565900" cy="241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8318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and Loading Packages</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endParaRPr lang="en-US" sz="2800" dirty="0"/>
          </a:p>
        </p:txBody>
      </p:sp>
      <p:grpSp>
        <p:nvGrpSpPr>
          <p:cNvPr id="4" name="Group 3">
            <a:extLst>
              <a:ext uri="{FF2B5EF4-FFF2-40B4-BE49-F238E27FC236}">
                <a16:creationId xmlns:a16="http://schemas.microsoft.com/office/drawing/2014/main" id="{943F2695-A582-404F-9CA5-C070092D8182}"/>
              </a:ext>
            </a:extLst>
          </p:cNvPr>
          <p:cNvGrpSpPr/>
          <p:nvPr/>
        </p:nvGrpSpPr>
        <p:grpSpPr>
          <a:xfrm>
            <a:off x="299053" y="4317557"/>
            <a:ext cx="11170219" cy="655320"/>
            <a:chOff x="1770321" y="3162925"/>
            <a:chExt cx="8400507" cy="655320"/>
          </a:xfrm>
        </p:grpSpPr>
        <p:sp>
          <p:nvSpPr>
            <p:cNvPr id="6" name="Rectangle 5">
              <a:extLst>
                <a:ext uri="{FF2B5EF4-FFF2-40B4-BE49-F238E27FC236}">
                  <a16:creationId xmlns:a16="http://schemas.microsoft.com/office/drawing/2014/main" id="{29D7567D-71EC-6549-AD36-630D63712A88}"/>
                </a:ext>
              </a:extLst>
            </p:cNvPr>
            <p:cNvSpPr/>
            <p:nvPr/>
          </p:nvSpPr>
          <p:spPr>
            <a:xfrm>
              <a:off x="1888884" y="3162925"/>
              <a:ext cx="8281943"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2FB1477-56D2-A64C-8FA6-7A3B30B0941E}"/>
                </a:ext>
              </a:extLst>
            </p:cNvPr>
            <p:cNvSpPr txBox="1"/>
            <p:nvPr/>
          </p:nvSpPr>
          <p:spPr>
            <a:xfrm>
              <a:off x="1770321" y="3235065"/>
              <a:ext cx="8400507" cy="523220"/>
            </a:xfrm>
            <a:prstGeom prst="rect">
              <a:avLst/>
            </a:prstGeom>
            <a:noFill/>
          </p:spPr>
          <p:txBody>
            <a:bodyPr wrap="square" rtlCol="0">
              <a:spAutoFit/>
            </a:bodyPr>
            <a:lstStyle/>
            <a:p>
              <a:pPr algn="ctr"/>
              <a:r>
                <a:rPr lang="en-US" sz="2800" b="1" dirty="0" err="1">
                  <a:latin typeface="Monaco" charset="0"/>
                  <a:ea typeface="Monaco" charset="0"/>
                  <a:cs typeface="Monaco" charset="0"/>
                </a:rPr>
                <a:t>install.packages</a:t>
              </a:r>
              <a:r>
                <a:rPr lang="en-US" sz="2800" dirty="0">
                  <a:latin typeface="Monaco" charset="0"/>
                  <a:ea typeface="Monaco" charset="0"/>
                  <a:cs typeface="Monaco" charset="0"/>
                </a:rPr>
                <a:t>(</a:t>
              </a:r>
              <a:r>
                <a:rPr lang="en-US" sz="2800" dirty="0">
                  <a:solidFill>
                    <a:srgbClr val="0070C0"/>
                  </a:solidFill>
                  <a:latin typeface="Monaco" charset="0"/>
                  <a:ea typeface="Monaco" charset="0"/>
                  <a:cs typeface="Monaco" charset="0"/>
                </a:rPr>
                <a:t>"</a:t>
              </a:r>
              <a:r>
                <a:rPr lang="en-US" sz="2800" dirty="0" err="1">
                  <a:solidFill>
                    <a:srgbClr val="0070C0"/>
                  </a:solidFill>
                  <a:latin typeface="Monaco" charset="0"/>
                  <a:ea typeface="Monaco" charset="0"/>
                  <a:cs typeface="Monaco" charset="0"/>
                </a:rPr>
                <a:t>tidyverse</a:t>
              </a:r>
              <a:r>
                <a:rPr lang="en-US" sz="2800" dirty="0">
                  <a:solidFill>
                    <a:srgbClr val="0070C0"/>
                  </a:solidFill>
                  <a:latin typeface="Monaco" charset="0"/>
                  <a:ea typeface="Monaco" charset="0"/>
                  <a:cs typeface="Monaco" charset="0"/>
                </a:rPr>
                <a:t>", dependencies = TRUE</a:t>
              </a:r>
              <a:r>
                <a:rPr lang="en-US" sz="2800" dirty="0">
                  <a:latin typeface="Monaco" charset="0"/>
                  <a:ea typeface="Monaco" charset="0"/>
                  <a:cs typeface="Monaco" charset="0"/>
                </a:rPr>
                <a:t>)</a:t>
              </a:r>
            </a:p>
          </p:txBody>
        </p:sp>
      </p:grpSp>
      <p:grpSp>
        <p:nvGrpSpPr>
          <p:cNvPr id="8" name="Group 7">
            <a:extLst>
              <a:ext uri="{FF2B5EF4-FFF2-40B4-BE49-F238E27FC236}">
                <a16:creationId xmlns:a16="http://schemas.microsoft.com/office/drawing/2014/main" id="{F708CE28-8700-7345-90E8-72556962890A}"/>
              </a:ext>
            </a:extLst>
          </p:cNvPr>
          <p:cNvGrpSpPr/>
          <p:nvPr/>
        </p:nvGrpSpPr>
        <p:grpSpPr>
          <a:xfrm>
            <a:off x="1026137" y="2536394"/>
            <a:ext cx="2365216" cy="1692771"/>
            <a:chOff x="1322364" y="4528478"/>
            <a:chExt cx="1503814" cy="1301318"/>
          </a:xfrm>
        </p:grpSpPr>
        <p:sp>
          <p:nvSpPr>
            <p:cNvPr id="9" name="Rounded Rectangular Callout 8">
              <a:extLst>
                <a:ext uri="{FF2B5EF4-FFF2-40B4-BE49-F238E27FC236}">
                  <a16:creationId xmlns:a16="http://schemas.microsoft.com/office/drawing/2014/main" id="{F25B1C2D-FC67-FC4D-BCD1-185E1F66DDC8}"/>
                </a:ext>
              </a:extLst>
            </p:cNvPr>
            <p:cNvSpPr/>
            <p:nvPr/>
          </p:nvSpPr>
          <p:spPr>
            <a:xfrm>
              <a:off x="1322364" y="4703869"/>
              <a:ext cx="1503814" cy="958362"/>
            </a:xfrm>
            <a:prstGeom prst="wedgeRoundRectCallout">
              <a:avLst>
                <a:gd name="adj1" fmla="val -5341"/>
                <a:gd name="adj2" fmla="val 73068"/>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D064E2F-040F-AF42-B913-6A857FA3BA6D}"/>
                </a:ext>
              </a:extLst>
            </p:cNvPr>
            <p:cNvSpPr txBox="1"/>
            <p:nvPr/>
          </p:nvSpPr>
          <p:spPr>
            <a:xfrm>
              <a:off x="1322364" y="4528478"/>
              <a:ext cx="1503814" cy="1301318"/>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function</a:t>
              </a:r>
            </a:p>
            <a:p>
              <a:pPr algn="ctr"/>
              <a:r>
                <a:rPr lang="en-US" sz="2800" dirty="0">
                  <a:solidFill>
                    <a:schemeClr val="bg1"/>
                  </a:solidFill>
                </a:rPr>
                <a:t>(does stuff)</a:t>
              </a:r>
            </a:p>
            <a:p>
              <a:pPr algn="ctr"/>
              <a:endParaRPr lang="en-US" dirty="0">
                <a:solidFill>
                  <a:schemeClr val="bg1"/>
                </a:solidFill>
              </a:endParaRPr>
            </a:p>
          </p:txBody>
        </p:sp>
      </p:grpSp>
      <p:grpSp>
        <p:nvGrpSpPr>
          <p:cNvPr id="11" name="Group 10">
            <a:extLst>
              <a:ext uri="{FF2B5EF4-FFF2-40B4-BE49-F238E27FC236}">
                <a16:creationId xmlns:a16="http://schemas.microsoft.com/office/drawing/2014/main" id="{015C2670-4C0F-3445-B743-FBF0D3F8D999}"/>
              </a:ext>
            </a:extLst>
          </p:cNvPr>
          <p:cNvGrpSpPr/>
          <p:nvPr/>
        </p:nvGrpSpPr>
        <p:grpSpPr>
          <a:xfrm>
            <a:off x="4701063" y="2564825"/>
            <a:ext cx="2365216" cy="1692772"/>
            <a:chOff x="1322364" y="4528478"/>
            <a:chExt cx="1503814" cy="1301319"/>
          </a:xfrm>
        </p:grpSpPr>
        <p:sp>
          <p:nvSpPr>
            <p:cNvPr id="12" name="Rounded Rectangular Callout 11">
              <a:extLst>
                <a:ext uri="{FF2B5EF4-FFF2-40B4-BE49-F238E27FC236}">
                  <a16:creationId xmlns:a16="http://schemas.microsoft.com/office/drawing/2014/main" id="{D639A01A-1B37-DF47-B7AB-A318FEE44267}"/>
                </a:ext>
              </a:extLst>
            </p:cNvPr>
            <p:cNvSpPr/>
            <p:nvPr/>
          </p:nvSpPr>
          <p:spPr>
            <a:xfrm>
              <a:off x="1322364" y="4703869"/>
              <a:ext cx="1503814" cy="958362"/>
            </a:xfrm>
            <a:prstGeom prst="wedgeRoundRectCallout">
              <a:avLst>
                <a:gd name="adj1" fmla="val -21910"/>
                <a:gd name="adj2" fmla="val 72195"/>
                <a:gd name="adj3" fmla="val 16667"/>
              </a:avLst>
            </a:prstGeom>
            <a:solidFill>
              <a:schemeClr val="accent5">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256D16A-27C5-0349-A52E-A3C45C06F008}"/>
                </a:ext>
              </a:extLst>
            </p:cNvPr>
            <p:cNvSpPr txBox="1"/>
            <p:nvPr/>
          </p:nvSpPr>
          <p:spPr>
            <a:xfrm>
              <a:off x="1322364" y="4528478"/>
              <a:ext cx="1503814" cy="1301319"/>
            </a:xfrm>
            <a:prstGeom prst="rect">
              <a:avLst/>
            </a:prstGeom>
            <a:noFill/>
          </p:spPr>
          <p:txBody>
            <a:bodyPr wrap="square" rtlCol="0" anchor="ctr">
              <a:spAutoFit/>
            </a:bodyPr>
            <a:lstStyle/>
            <a:p>
              <a:pPr algn="ctr"/>
              <a:endParaRPr lang="en-US" dirty="0">
                <a:solidFill>
                  <a:schemeClr val="bg1"/>
                </a:solidFill>
              </a:endParaRPr>
            </a:p>
            <a:p>
              <a:pPr algn="ctr"/>
              <a:r>
                <a:rPr lang="en-US" sz="4000" dirty="0">
                  <a:solidFill>
                    <a:schemeClr val="bg1"/>
                  </a:solidFill>
                </a:rPr>
                <a:t>arguments</a:t>
              </a:r>
            </a:p>
            <a:p>
              <a:pPr algn="ctr"/>
              <a:r>
                <a:rPr lang="en-US" sz="2800" dirty="0">
                  <a:solidFill>
                    <a:schemeClr val="bg1"/>
                  </a:solidFill>
                </a:rPr>
                <a:t>(input)</a:t>
              </a:r>
            </a:p>
            <a:p>
              <a:pPr algn="ctr"/>
              <a:endParaRPr lang="en-US" dirty="0">
                <a:solidFill>
                  <a:schemeClr val="bg1"/>
                </a:solidFill>
              </a:endParaRPr>
            </a:p>
          </p:txBody>
        </p:sp>
      </p:grpSp>
      <p:sp>
        <p:nvSpPr>
          <p:cNvPr id="17" name="Content Placeholder 2">
            <a:extLst>
              <a:ext uri="{FF2B5EF4-FFF2-40B4-BE49-F238E27FC236}">
                <a16:creationId xmlns:a16="http://schemas.microsoft.com/office/drawing/2014/main" id="{4E770150-D35D-C648-B116-398AA02DD5D7}"/>
              </a:ext>
            </a:extLst>
          </p:cNvPr>
          <p:cNvSpPr txBox="1">
            <a:spLocks/>
          </p:cNvSpPr>
          <p:nvPr/>
        </p:nvSpPr>
        <p:spPr>
          <a:xfrm>
            <a:off x="1176528" y="2084832"/>
            <a:ext cx="9948672" cy="437692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Installing a package</a:t>
            </a:r>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endParaRPr lang="en-US" sz="3200" dirty="0"/>
          </a:p>
          <a:p>
            <a:pPr>
              <a:buFont typeface="Arial" panose="020B0604020202020204" pitchFamily="34" charset="0"/>
              <a:buChar char="•"/>
            </a:pPr>
            <a:r>
              <a:rPr lang="en-US" sz="3200" dirty="0"/>
              <a:t>Loading into your environment</a:t>
            </a:r>
          </a:p>
        </p:txBody>
      </p:sp>
      <p:grpSp>
        <p:nvGrpSpPr>
          <p:cNvPr id="18" name="Group 17">
            <a:extLst>
              <a:ext uri="{FF2B5EF4-FFF2-40B4-BE49-F238E27FC236}">
                <a16:creationId xmlns:a16="http://schemas.microsoft.com/office/drawing/2014/main" id="{0CB12FE8-3195-A04B-AA01-4E0C9E76FBFF}"/>
              </a:ext>
            </a:extLst>
          </p:cNvPr>
          <p:cNvGrpSpPr/>
          <p:nvPr/>
        </p:nvGrpSpPr>
        <p:grpSpPr>
          <a:xfrm>
            <a:off x="299053" y="5850636"/>
            <a:ext cx="11170219" cy="655320"/>
            <a:chOff x="1770321" y="3162925"/>
            <a:chExt cx="8400507" cy="655320"/>
          </a:xfrm>
        </p:grpSpPr>
        <p:sp>
          <p:nvSpPr>
            <p:cNvPr id="19" name="Rectangle 18">
              <a:extLst>
                <a:ext uri="{FF2B5EF4-FFF2-40B4-BE49-F238E27FC236}">
                  <a16:creationId xmlns:a16="http://schemas.microsoft.com/office/drawing/2014/main" id="{FDB941B2-073A-1940-A3B2-0EAD3395D826}"/>
                </a:ext>
              </a:extLst>
            </p:cNvPr>
            <p:cNvSpPr/>
            <p:nvPr/>
          </p:nvSpPr>
          <p:spPr>
            <a:xfrm>
              <a:off x="1888884" y="3162925"/>
              <a:ext cx="8281943"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6C4BC2C-1F12-3543-92B2-085C4BBDF56D}"/>
                </a:ext>
              </a:extLst>
            </p:cNvPr>
            <p:cNvSpPr txBox="1"/>
            <p:nvPr/>
          </p:nvSpPr>
          <p:spPr>
            <a:xfrm>
              <a:off x="1770321" y="3235065"/>
              <a:ext cx="8400507" cy="523220"/>
            </a:xfrm>
            <a:prstGeom prst="rect">
              <a:avLst/>
            </a:prstGeom>
            <a:noFill/>
          </p:spPr>
          <p:txBody>
            <a:bodyPr wrap="square" rtlCol="0">
              <a:spAutoFit/>
            </a:bodyPr>
            <a:lstStyle/>
            <a:p>
              <a:pPr algn="ctr"/>
              <a:r>
                <a:rPr lang="en-US" sz="2800" b="1" dirty="0">
                  <a:latin typeface="Monaco" charset="0"/>
                  <a:ea typeface="Monaco" charset="0"/>
                  <a:cs typeface="Monaco" charset="0"/>
                </a:rPr>
                <a:t>library</a:t>
              </a:r>
              <a:r>
                <a:rPr lang="en-US" sz="2800" dirty="0">
                  <a:latin typeface="Monaco" charset="0"/>
                  <a:ea typeface="Monaco" charset="0"/>
                  <a:cs typeface="Monaco" charset="0"/>
                </a:rPr>
                <a:t>(</a:t>
              </a:r>
              <a:r>
                <a:rPr lang="en-US" sz="2800" dirty="0" err="1">
                  <a:solidFill>
                    <a:srgbClr val="0070C0"/>
                  </a:solidFill>
                  <a:latin typeface="Monaco" charset="0"/>
                  <a:ea typeface="Monaco" charset="0"/>
                  <a:cs typeface="Monaco" charset="0"/>
                </a:rPr>
                <a:t>tidyverse</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41827484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#5</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7" y="2244436"/>
            <a:ext cx="9980203" cy="3724102"/>
          </a:xfrm>
        </p:spPr>
        <p:txBody>
          <a:bodyPr>
            <a:normAutofit fontScale="77500" lnSpcReduction="20000"/>
          </a:bodyPr>
          <a:lstStyle/>
          <a:p>
            <a:pPr marL="0" indent="0">
              <a:buNone/>
            </a:pPr>
            <a:r>
              <a:rPr lang="en-US" dirty="0"/>
              <a:t>Install a package and load it into the environment</a:t>
            </a:r>
          </a:p>
          <a:p>
            <a:pPr marL="0" indent="0">
              <a:buNone/>
            </a:pPr>
            <a:endParaRPr lang="en-US" dirty="0"/>
          </a:p>
          <a:p>
            <a:pPr marL="0" indent="0">
              <a:buNone/>
            </a:pPr>
            <a:r>
              <a:rPr lang="en-US" dirty="0"/>
              <a:t>-Leverage the </a:t>
            </a:r>
            <a:r>
              <a:rPr lang="en-US" b="1" dirty="0" err="1"/>
              <a:t>install.packages</a:t>
            </a:r>
            <a:r>
              <a:rPr lang="en-US" b="1" dirty="0"/>
              <a:t>() </a:t>
            </a:r>
            <a:r>
              <a:rPr lang="en-US" dirty="0"/>
              <a:t>function to install a package called </a:t>
            </a:r>
            <a:r>
              <a:rPr lang="en-US" b="1" dirty="0"/>
              <a:t>”janitor”</a:t>
            </a:r>
          </a:p>
          <a:p>
            <a:pPr marL="0" indent="0">
              <a:buNone/>
            </a:pPr>
            <a:endParaRPr lang="en-US" u="sng" dirty="0"/>
          </a:p>
          <a:p>
            <a:pPr marL="0" indent="0">
              <a:buNone/>
            </a:pPr>
            <a:r>
              <a:rPr lang="en-US" dirty="0"/>
              <a:t>-Load the package into your environment using the </a:t>
            </a:r>
            <a:r>
              <a:rPr lang="en-US" b="1" dirty="0"/>
              <a:t>library()</a:t>
            </a:r>
            <a:r>
              <a:rPr lang="en-US" dirty="0"/>
              <a:t> function.</a:t>
            </a:r>
          </a:p>
          <a:p>
            <a:pPr marL="0" indent="0">
              <a:buNone/>
            </a:pPr>
            <a:endParaRPr lang="en-US" dirty="0"/>
          </a:p>
        </p:txBody>
      </p:sp>
    </p:spTree>
    <p:extLst>
      <p:ext uri="{BB962C8B-B14F-4D97-AF65-F5344CB8AC3E}">
        <p14:creationId xmlns:p14="http://schemas.microsoft.com/office/powerpoint/2010/main" val="10258355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normAutofit fontScale="90000"/>
          </a:bodyPr>
          <a:lstStyle/>
          <a:p>
            <a:r>
              <a:rPr lang="en-US" dirty="0"/>
              <a:t>Working with </a:t>
            </a:r>
            <a:r>
              <a:rPr lang="en-US" dirty="0" err="1"/>
              <a:t>Dataframes</a:t>
            </a:r>
            <a:br>
              <a:rPr lang="en-US" dirty="0"/>
            </a:br>
            <a:r>
              <a:rPr lang="en-US" dirty="0"/>
              <a:t>(aka Useful Data)</a:t>
            </a:r>
            <a:br>
              <a:rPr lang="en-US" dirty="0"/>
            </a:br>
            <a:endParaRPr lang="en-US" sz="3600" dirty="0"/>
          </a:p>
        </p:txBody>
      </p:sp>
    </p:spTree>
    <p:extLst>
      <p:ext uri="{BB962C8B-B14F-4D97-AF65-F5344CB8AC3E}">
        <p14:creationId xmlns:p14="http://schemas.microsoft.com/office/powerpoint/2010/main" val="6104384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Dataframes</a:t>
            </a:r>
            <a:r>
              <a:rPr lang="en-US" dirty="0"/>
              <a:t>:  Beyond the Vector</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6920163" cy="4023360"/>
          </a:xfrm>
          <a:prstGeom prst="rect">
            <a:avLst/>
          </a:prstGeom>
        </p:spPr>
        <p:txBody>
          <a:bodyPr>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err="1"/>
              <a:t>Dataframe</a:t>
            </a:r>
            <a:r>
              <a:rPr lang="en-US" sz="3200" dirty="0"/>
              <a:t> is the term for a table</a:t>
            </a:r>
          </a:p>
          <a:p>
            <a:pPr>
              <a:buFont typeface="Arial" panose="020B0604020202020204" pitchFamily="34" charset="0"/>
              <a:buChar char="•"/>
            </a:pPr>
            <a:endParaRPr lang="en-US" sz="3200" dirty="0"/>
          </a:p>
          <a:p>
            <a:pPr>
              <a:buFont typeface="Arial" panose="020B0604020202020204" pitchFamily="34" charset="0"/>
              <a:buChar char="•"/>
            </a:pPr>
            <a:r>
              <a:rPr lang="en-US" sz="3200" dirty="0" err="1"/>
              <a:t>Dataframes</a:t>
            </a:r>
            <a:r>
              <a:rPr lang="en-US" sz="3200" dirty="0"/>
              <a:t> are composed:</a:t>
            </a:r>
          </a:p>
          <a:p>
            <a:pPr marL="173736" lvl="1" indent="0">
              <a:buNone/>
            </a:pPr>
            <a:r>
              <a:rPr lang="en-US" sz="3200" dirty="0"/>
              <a:t>Columns (Variables)</a:t>
            </a:r>
          </a:p>
          <a:p>
            <a:pPr marL="173736" lvl="1" indent="0">
              <a:buNone/>
            </a:pPr>
            <a:r>
              <a:rPr lang="en-US" sz="3200" dirty="0"/>
              <a:t>Rows (Observations)</a:t>
            </a:r>
          </a:p>
          <a:p>
            <a:pPr>
              <a:buFont typeface="Arial" panose="020B0604020202020204" pitchFamily="34" charset="0"/>
              <a:buChar char="•"/>
            </a:pPr>
            <a:endParaRPr lang="en-US" sz="3200" dirty="0"/>
          </a:p>
          <a:p>
            <a:pPr>
              <a:buFont typeface="Arial" panose="020B0604020202020204" pitchFamily="34" charset="0"/>
              <a:buChar char="•"/>
            </a:pPr>
            <a:r>
              <a:rPr lang="en-US" sz="3200" dirty="0" err="1"/>
              <a:t>Dataframes</a:t>
            </a:r>
            <a:r>
              <a:rPr lang="en-US" sz="3200" dirty="0"/>
              <a:t> are objects and can be acted on like other objects</a:t>
            </a:r>
            <a:endParaRPr lang="en-US" sz="2400" dirty="0"/>
          </a:p>
        </p:txBody>
      </p:sp>
      <p:pic>
        <p:nvPicPr>
          <p:cNvPr id="4" name="Picture 3">
            <a:extLst>
              <a:ext uri="{FF2B5EF4-FFF2-40B4-BE49-F238E27FC236}">
                <a16:creationId xmlns:a16="http://schemas.microsoft.com/office/drawing/2014/main" id="{E354E249-8A78-924E-9BA9-C21DFFC4055D}"/>
              </a:ext>
            </a:extLst>
          </p:cNvPr>
          <p:cNvPicPr>
            <a:picLocks noChangeAspect="1"/>
          </p:cNvPicPr>
          <p:nvPr/>
        </p:nvPicPr>
        <p:blipFill rotWithShape="1">
          <a:blip r:embed="rId3"/>
          <a:srcRect r="3730"/>
          <a:stretch/>
        </p:blipFill>
        <p:spPr>
          <a:xfrm>
            <a:off x="8268560" y="2084832"/>
            <a:ext cx="2862828" cy="1679292"/>
          </a:xfrm>
          <a:prstGeom prst="rect">
            <a:avLst/>
          </a:prstGeom>
        </p:spPr>
      </p:pic>
      <p:pic>
        <p:nvPicPr>
          <p:cNvPr id="6" name="Picture 5">
            <a:extLst>
              <a:ext uri="{FF2B5EF4-FFF2-40B4-BE49-F238E27FC236}">
                <a16:creationId xmlns:a16="http://schemas.microsoft.com/office/drawing/2014/main" id="{94E1C80C-58E1-4D43-B562-EBC82F399BB0}"/>
              </a:ext>
            </a:extLst>
          </p:cNvPr>
          <p:cNvPicPr>
            <a:picLocks noChangeAspect="1"/>
          </p:cNvPicPr>
          <p:nvPr/>
        </p:nvPicPr>
        <p:blipFill>
          <a:blip r:embed="rId4"/>
          <a:stretch>
            <a:fillRect/>
          </a:stretch>
        </p:blipFill>
        <p:spPr>
          <a:xfrm>
            <a:off x="8268560" y="5220292"/>
            <a:ext cx="1011410" cy="1020522"/>
          </a:xfrm>
          <a:prstGeom prst="rect">
            <a:avLst/>
          </a:prstGeom>
        </p:spPr>
      </p:pic>
      <p:sp>
        <p:nvSpPr>
          <p:cNvPr id="7" name="TextBox 6">
            <a:extLst>
              <a:ext uri="{FF2B5EF4-FFF2-40B4-BE49-F238E27FC236}">
                <a16:creationId xmlns:a16="http://schemas.microsoft.com/office/drawing/2014/main" id="{8F950BB4-3D5E-6F4C-A24B-4F671D338AD9}"/>
              </a:ext>
            </a:extLst>
          </p:cNvPr>
          <p:cNvSpPr txBox="1"/>
          <p:nvPr/>
        </p:nvSpPr>
        <p:spPr>
          <a:xfrm>
            <a:off x="8430371" y="5458205"/>
            <a:ext cx="687793" cy="523220"/>
          </a:xfrm>
          <a:prstGeom prst="rect">
            <a:avLst/>
          </a:prstGeom>
          <a:noFill/>
        </p:spPr>
        <p:txBody>
          <a:bodyPr wrap="square" rtlCol="0">
            <a:spAutoFit/>
          </a:bodyPr>
          <a:lstStyle/>
          <a:p>
            <a:pPr algn="ctr"/>
            <a:r>
              <a:rPr lang="en-US" sz="2800" dirty="0">
                <a:solidFill>
                  <a:schemeClr val="tx1">
                    <a:lumMod val="65000"/>
                    <a:lumOff val="35000"/>
                  </a:schemeClr>
                </a:solidFill>
              </a:rPr>
              <a:t>csv</a:t>
            </a:r>
            <a:endParaRPr lang="en-US" sz="4000" dirty="0">
              <a:solidFill>
                <a:schemeClr val="tx1">
                  <a:lumMod val="65000"/>
                  <a:lumOff val="35000"/>
                </a:schemeClr>
              </a:solidFill>
            </a:endParaRPr>
          </a:p>
        </p:txBody>
      </p:sp>
      <p:pic>
        <p:nvPicPr>
          <p:cNvPr id="8" name="Picture 7">
            <a:extLst>
              <a:ext uri="{FF2B5EF4-FFF2-40B4-BE49-F238E27FC236}">
                <a16:creationId xmlns:a16="http://schemas.microsoft.com/office/drawing/2014/main" id="{F3A1BD95-F106-6E4E-A7C4-36D8957B0FF9}"/>
              </a:ext>
            </a:extLst>
          </p:cNvPr>
          <p:cNvPicPr>
            <a:picLocks noChangeAspect="1"/>
          </p:cNvPicPr>
          <p:nvPr/>
        </p:nvPicPr>
        <p:blipFill>
          <a:blip r:embed="rId4"/>
          <a:stretch>
            <a:fillRect/>
          </a:stretch>
        </p:blipFill>
        <p:spPr>
          <a:xfrm>
            <a:off x="9279970" y="5220292"/>
            <a:ext cx="1011410" cy="1020522"/>
          </a:xfrm>
          <a:prstGeom prst="rect">
            <a:avLst/>
          </a:prstGeom>
        </p:spPr>
      </p:pic>
      <p:sp>
        <p:nvSpPr>
          <p:cNvPr id="9" name="TextBox 8">
            <a:extLst>
              <a:ext uri="{FF2B5EF4-FFF2-40B4-BE49-F238E27FC236}">
                <a16:creationId xmlns:a16="http://schemas.microsoft.com/office/drawing/2014/main" id="{54FF7CB4-7544-AA40-AF2C-E3AC98FBC70F}"/>
              </a:ext>
            </a:extLst>
          </p:cNvPr>
          <p:cNvSpPr txBox="1"/>
          <p:nvPr/>
        </p:nvSpPr>
        <p:spPr>
          <a:xfrm>
            <a:off x="9441781" y="5458205"/>
            <a:ext cx="687793" cy="523220"/>
          </a:xfrm>
          <a:prstGeom prst="rect">
            <a:avLst/>
          </a:prstGeom>
          <a:noFill/>
        </p:spPr>
        <p:txBody>
          <a:bodyPr wrap="square" rtlCol="0">
            <a:spAutoFit/>
          </a:bodyPr>
          <a:lstStyle/>
          <a:p>
            <a:pPr algn="ctr"/>
            <a:r>
              <a:rPr lang="en-US" sz="2800" dirty="0" err="1">
                <a:solidFill>
                  <a:schemeClr val="tx1">
                    <a:lumMod val="65000"/>
                    <a:lumOff val="35000"/>
                  </a:schemeClr>
                </a:solidFill>
              </a:rPr>
              <a:t>xls</a:t>
            </a:r>
            <a:endParaRPr lang="en-US" sz="4000" dirty="0">
              <a:solidFill>
                <a:schemeClr val="tx1">
                  <a:lumMod val="65000"/>
                  <a:lumOff val="35000"/>
                </a:schemeClr>
              </a:solidFill>
            </a:endParaRPr>
          </a:p>
        </p:txBody>
      </p:sp>
      <p:pic>
        <p:nvPicPr>
          <p:cNvPr id="10" name="Picture 9">
            <a:extLst>
              <a:ext uri="{FF2B5EF4-FFF2-40B4-BE49-F238E27FC236}">
                <a16:creationId xmlns:a16="http://schemas.microsoft.com/office/drawing/2014/main" id="{3AB9BEEA-D585-2B46-A2E2-C5F566E53990}"/>
              </a:ext>
            </a:extLst>
          </p:cNvPr>
          <p:cNvPicPr>
            <a:picLocks noChangeAspect="1"/>
          </p:cNvPicPr>
          <p:nvPr/>
        </p:nvPicPr>
        <p:blipFill>
          <a:blip r:embed="rId5"/>
          <a:stretch>
            <a:fillRect/>
          </a:stretch>
        </p:blipFill>
        <p:spPr>
          <a:xfrm>
            <a:off x="10129574" y="4983247"/>
            <a:ext cx="1293876" cy="1567231"/>
          </a:xfrm>
          <a:prstGeom prst="rect">
            <a:avLst/>
          </a:prstGeom>
        </p:spPr>
      </p:pic>
      <p:sp>
        <p:nvSpPr>
          <p:cNvPr id="11" name="TextBox 10">
            <a:extLst>
              <a:ext uri="{FF2B5EF4-FFF2-40B4-BE49-F238E27FC236}">
                <a16:creationId xmlns:a16="http://schemas.microsoft.com/office/drawing/2014/main" id="{BCF5A865-EB32-9C45-9261-304A612198DC}"/>
              </a:ext>
            </a:extLst>
          </p:cNvPr>
          <p:cNvSpPr txBox="1"/>
          <p:nvPr/>
        </p:nvSpPr>
        <p:spPr>
          <a:xfrm>
            <a:off x="10447603" y="5512921"/>
            <a:ext cx="687793" cy="523220"/>
          </a:xfrm>
          <a:prstGeom prst="rect">
            <a:avLst/>
          </a:prstGeom>
          <a:noFill/>
        </p:spPr>
        <p:txBody>
          <a:bodyPr wrap="square" rtlCol="0">
            <a:spAutoFit/>
          </a:bodyPr>
          <a:lstStyle/>
          <a:p>
            <a:pPr algn="ctr"/>
            <a:r>
              <a:rPr lang="en-US" sz="2800" dirty="0" err="1">
                <a:solidFill>
                  <a:schemeClr val="bg1">
                    <a:lumMod val="85000"/>
                  </a:schemeClr>
                </a:solidFill>
              </a:rPr>
              <a:t>db</a:t>
            </a:r>
            <a:endParaRPr lang="en-US" sz="4000" dirty="0">
              <a:solidFill>
                <a:schemeClr val="bg1">
                  <a:lumMod val="85000"/>
                </a:schemeClr>
              </a:solidFill>
            </a:endParaRPr>
          </a:p>
        </p:txBody>
      </p:sp>
      <p:pic>
        <p:nvPicPr>
          <p:cNvPr id="12" name="Picture 11">
            <a:extLst>
              <a:ext uri="{FF2B5EF4-FFF2-40B4-BE49-F238E27FC236}">
                <a16:creationId xmlns:a16="http://schemas.microsoft.com/office/drawing/2014/main" id="{01421A35-659A-1547-9603-0368D6F2AC4C}"/>
              </a:ext>
            </a:extLst>
          </p:cNvPr>
          <p:cNvPicPr>
            <a:picLocks noChangeAspect="1"/>
          </p:cNvPicPr>
          <p:nvPr/>
        </p:nvPicPr>
        <p:blipFill rotWithShape="1">
          <a:blip r:embed="rId6"/>
          <a:srcRect t="18681"/>
          <a:stretch/>
        </p:blipFill>
        <p:spPr>
          <a:xfrm flipV="1">
            <a:off x="8389220" y="3844559"/>
            <a:ext cx="728944" cy="1138688"/>
          </a:xfrm>
          <a:prstGeom prst="rect">
            <a:avLst/>
          </a:prstGeom>
        </p:spPr>
      </p:pic>
      <p:pic>
        <p:nvPicPr>
          <p:cNvPr id="15" name="Picture 14">
            <a:extLst>
              <a:ext uri="{FF2B5EF4-FFF2-40B4-BE49-F238E27FC236}">
                <a16:creationId xmlns:a16="http://schemas.microsoft.com/office/drawing/2014/main" id="{8B723F3D-CC95-9F43-9EFE-7B806EB263E6}"/>
              </a:ext>
            </a:extLst>
          </p:cNvPr>
          <p:cNvPicPr>
            <a:picLocks noChangeAspect="1"/>
          </p:cNvPicPr>
          <p:nvPr/>
        </p:nvPicPr>
        <p:blipFill rotWithShape="1">
          <a:blip r:embed="rId6"/>
          <a:srcRect t="18681"/>
          <a:stretch/>
        </p:blipFill>
        <p:spPr>
          <a:xfrm flipV="1">
            <a:off x="9400630" y="3844559"/>
            <a:ext cx="728944" cy="1138688"/>
          </a:xfrm>
          <a:prstGeom prst="rect">
            <a:avLst/>
          </a:prstGeom>
        </p:spPr>
      </p:pic>
      <p:pic>
        <p:nvPicPr>
          <p:cNvPr id="16" name="Picture 15">
            <a:extLst>
              <a:ext uri="{FF2B5EF4-FFF2-40B4-BE49-F238E27FC236}">
                <a16:creationId xmlns:a16="http://schemas.microsoft.com/office/drawing/2014/main" id="{47CAEF1A-DFB9-F84C-A119-B13AB1BEA922}"/>
              </a:ext>
            </a:extLst>
          </p:cNvPr>
          <p:cNvPicPr>
            <a:picLocks noChangeAspect="1"/>
          </p:cNvPicPr>
          <p:nvPr/>
        </p:nvPicPr>
        <p:blipFill rotWithShape="1">
          <a:blip r:embed="rId6"/>
          <a:srcRect t="18681"/>
          <a:stretch/>
        </p:blipFill>
        <p:spPr>
          <a:xfrm flipV="1">
            <a:off x="10412040" y="3838614"/>
            <a:ext cx="728944" cy="1138688"/>
          </a:xfrm>
          <a:prstGeom prst="rect">
            <a:avLst/>
          </a:prstGeom>
        </p:spPr>
      </p:pic>
    </p:spTree>
    <p:extLst>
      <p:ext uri="{BB962C8B-B14F-4D97-AF65-F5344CB8AC3E}">
        <p14:creationId xmlns:p14="http://schemas.microsoft.com/office/powerpoint/2010/main" val="5645152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ular Callout 6">
            <a:extLst>
              <a:ext uri="{FF2B5EF4-FFF2-40B4-BE49-F238E27FC236}">
                <a16:creationId xmlns:a16="http://schemas.microsoft.com/office/drawing/2014/main" id="{4DC09B6A-48C7-1844-A332-9D9BB5B82FC3}"/>
              </a:ext>
            </a:extLst>
          </p:cNvPr>
          <p:cNvSpPr/>
          <p:nvPr/>
        </p:nvSpPr>
        <p:spPr>
          <a:xfrm>
            <a:off x="566928" y="4953655"/>
            <a:ext cx="2870418" cy="1508105"/>
          </a:xfrm>
          <a:prstGeom prst="wedgeRoundRectCallout">
            <a:avLst>
              <a:gd name="adj1" fmla="val 71163"/>
              <a:gd name="adj2" fmla="val -4834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FA45BD-10F4-0E46-8762-A31C5B969364}"/>
              </a:ext>
            </a:extLst>
          </p:cNvPr>
          <p:cNvSpPr>
            <a:spLocks noGrp="1"/>
          </p:cNvSpPr>
          <p:nvPr>
            <p:ph type="title"/>
          </p:nvPr>
        </p:nvSpPr>
        <p:spPr/>
        <p:txBody>
          <a:bodyPr/>
          <a:lstStyle/>
          <a:p>
            <a:r>
              <a:rPr lang="en-US" dirty="0"/>
              <a:t>Viewing the Contents of a </a:t>
            </a:r>
            <a:r>
              <a:rPr lang="en-US" dirty="0" err="1"/>
              <a:t>Dataframe</a:t>
            </a:r>
            <a:endParaRPr lang="en-US" dirty="0"/>
          </a:p>
        </p:txBody>
      </p:sp>
      <p:sp>
        <p:nvSpPr>
          <p:cNvPr id="3" name="Content Placeholder 2">
            <a:extLst>
              <a:ext uri="{FF2B5EF4-FFF2-40B4-BE49-F238E27FC236}">
                <a16:creationId xmlns:a16="http://schemas.microsoft.com/office/drawing/2014/main" id="{31736A09-7AB7-FF41-A338-1F7F812AF049}"/>
              </a:ext>
            </a:extLst>
          </p:cNvPr>
          <p:cNvSpPr txBox="1">
            <a:spLocks/>
          </p:cNvSpPr>
          <p:nvPr/>
        </p:nvSpPr>
        <p:spPr>
          <a:xfrm>
            <a:off x="1176528" y="24384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We have already loaded a data frame called </a:t>
            </a:r>
            <a:r>
              <a:rPr lang="en-US" sz="3200" b="1" dirty="0" err="1"/>
              <a:t>test_catalog</a:t>
            </a:r>
            <a:r>
              <a:rPr lang="en-US" sz="3200" dirty="0"/>
              <a:t>.</a:t>
            </a:r>
          </a:p>
        </p:txBody>
      </p:sp>
      <p:pic>
        <p:nvPicPr>
          <p:cNvPr id="4" name="Picture 3">
            <a:extLst>
              <a:ext uri="{FF2B5EF4-FFF2-40B4-BE49-F238E27FC236}">
                <a16:creationId xmlns:a16="http://schemas.microsoft.com/office/drawing/2014/main" id="{BCD2FFB1-6665-6646-9B5D-2278156BF857}"/>
              </a:ext>
            </a:extLst>
          </p:cNvPr>
          <p:cNvPicPr>
            <a:picLocks noChangeAspect="1"/>
          </p:cNvPicPr>
          <p:nvPr/>
        </p:nvPicPr>
        <p:blipFill>
          <a:blip r:embed="rId3"/>
          <a:stretch>
            <a:fillRect/>
          </a:stretch>
        </p:blipFill>
        <p:spPr>
          <a:xfrm>
            <a:off x="4076700" y="3540760"/>
            <a:ext cx="7048500" cy="2921000"/>
          </a:xfrm>
          <a:prstGeom prst="rect">
            <a:avLst/>
          </a:prstGeom>
        </p:spPr>
      </p:pic>
      <p:sp>
        <p:nvSpPr>
          <p:cNvPr id="6" name="TextBox 5">
            <a:extLst>
              <a:ext uri="{FF2B5EF4-FFF2-40B4-BE49-F238E27FC236}">
                <a16:creationId xmlns:a16="http://schemas.microsoft.com/office/drawing/2014/main" id="{DD486F58-AB87-A447-8882-14952A2F1303}"/>
              </a:ext>
            </a:extLst>
          </p:cNvPr>
          <p:cNvSpPr txBox="1"/>
          <p:nvPr/>
        </p:nvSpPr>
        <p:spPr>
          <a:xfrm>
            <a:off x="643128" y="5230653"/>
            <a:ext cx="2718018" cy="954107"/>
          </a:xfrm>
          <a:prstGeom prst="rect">
            <a:avLst/>
          </a:prstGeom>
          <a:noFill/>
        </p:spPr>
        <p:txBody>
          <a:bodyPr wrap="square" rtlCol="0" anchor="ctr">
            <a:spAutoFit/>
          </a:bodyPr>
          <a:lstStyle/>
          <a:p>
            <a:pPr algn="ctr"/>
            <a:r>
              <a:rPr lang="en-US" sz="2800" dirty="0">
                <a:solidFill>
                  <a:schemeClr val="bg1"/>
                </a:solidFill>
              </a:rPr>
              <a:t>single click to explore the data</a:t>
            </a:r>
            <a:endParaRPr lang="en-US" dirty="0">
              <a:solidFill>
                <a:schemeClr val="bg1"/>
              </a:solidFill>
            </a:endParaRPr>
          </a:p>
        </p:txBody>
      </p:sp>
    </p:spTree>
    <p:extLst>
      <p:ext uri="{BB962C8B-B14F-4D97-AF65-F5344CB8AC3E}">
        <p14:creationId xmlns:p14="http://schemas.microsoft.com/office/powerpoint/2010/main" val="692617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Viewing the Contents of a </a:t>
            </a:r>
            <a:r>
              <a:rPr lang="en-US" dirty="0" err="1"/>
              <a:t>Dataframe</a:t>
            </a:r>
            <a:endParaRPr lang="en-US" dirty="0"/>
          </a:p>
        </p:txBody>
      </p:sp>
      <p:pic>
        <p:nvPicPr>
          <p:cNvPr id="3" name="Picture 2">
            <a:extLst>
              <a:ext uri="{FF2B5EF4-FFF2-40B4-BE49-F238E27FC236}">
                <a16:creationId xmlns:a16="http://schemas.microsoft.com/office/drawing/2014/main" id="{CF291092-92C9-CE4B-B9A2-4C607A4829C1}"/>
              </a:ext>
            </a:extLst>
          </p:cNvPr>
          <p:cNvPicPr>
            <a:picLocks noChangeAspect="1"/>
          </p:cNvPicPr>
          <p:nvPr/>
        </p:nvPicPr>
        <p:blipFill rotWithShape="1">
          <a:blip r:embed="rId3"/>
          <a:srcRect r="36650"/>
          <a:stretch/>
        </p:blipFill>
        <p:spPr>
          <a:xfrm>
            <a:off x="3253293" y="1700267"/>
            <a:ext cx="5261742" cy="4813300"/>
          </a:xfrm>
          <a:prstGeom prst="rect">
            <a:avLst/>
          </a:prstGeom>
        </p:spPr>
      </p:pic>
      <p:sp>
        <p:nvSpPr>
          <p:cNvPr id="6" name="Rounded Rectangular Callout 5">
            <a:extLst>
              <a:ext uri="{FF2B5EF4-FFF2-40B4-BE49-F238E27FC236}">
                <a16:creationId xmlns:a16="http://schemas.microsoft.com/office/drawing/2014/main" id="{AAC33ADD-E00D-8444-BD67-D3F02DE2C555}"/>
              </a:ext>
            </a:extLst>
          </p:cNvPr>
          <p:cNvSpPr/>
          <p:nvPr/>
        </p:nvSpPr>
        <p:spPr>
          <a:xfrm>
            <a:off x="141259" y="3109089"/>
            <a:ext cx="2870418" cy="1508105"/>
          </a:xfrm>
          <a:prstGeom prst="wedgeRoundRectCallout">
            <a:avLst>
              <a:gd name="adj1" fmla="val 71163"/>
              <a:gd name="adj2" fmla="val -48347"/>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62C5C91-6B4B-9B4D-92B8-7F028DEA60CE}"/>
              </a:ext>
            </a:extLst>
          </p:cNvPr>
          <p:cNvSpPr txBox="1"/>
          <p:nvPr/>
        </p:nvSpPr>
        <p:spPr>
          <a:xfrm>
            <a:off x="217459" y="3170643"/>
            <a:ext cx="2718018" cy="1384995"/>
          </a:xfrm>
          <a:prstGeom prst="rect">
            <a:avLst/>
          </a:prstGeom>
          <a:noFill/>
        </p:spPr>
        <p:txBody>
          <a:bodyPr wrap="square" rtlCol="0" anchor="ctr">
            <a:spAutoFit/>
          </a:bodyPr>
          <a:lstStyle/>
          <a:p>
            <a:pPr algn="ctr"/>
            <a:r>
              <a:rPr lang="en-US" sz="2800" dirty="0">
                <a:solidFill>
                  <a:schemeClr val="bg1"/>
                </a:solidFill>
              </a:rPr>
              <a:t>559 Observations (Rows)</a:t>
            </a:r>
            <a:endParaRPr lang="en-US" dirty="0">
              <a:solidFill>
                <a:schemeClr val="bg1"/>
              </a:solidFill>
            </a:endParaRPr>
          </a:p>
        </p:txBody>
      </p:sp>
      <p:sp>
        <p:nvSpPr>
          <p:cNvPr id="9" name="Rounded Rectangular Callout 8">
            <a:extLst>
              <a:ext uri="{FF2B5EF4-FFF2-40B4-BE49-F238E27FC236}">
                <a16:creationId xmlns:a16="http://schemas.microsoft.com/office/drawing/2014/main" id="{7B0130EA-7E87-554F-AF10-C93FC5AC0928}"/>
              </a:ext>
            </a:extLst>
          </p:cNvPr>
          <p:cNvSpPr/>
          <p:nvPr/>
        </p:nvSpPr>
        <p:spPr>
          <a:xfrm>
            <a:off x="8964694" y="2416590"/>
            <a:ext cx="2870418" cy="1508105"/>
          </a:xfrm>
          <a:prstGeom prst="wedgeRoundRectCallout">
            <a:avLst>
              <a:gd name="adj1" fmla="val -78780"/>
              <a:gd name="adj2" fmla="val -3998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2DEB1BC-FEAD-9B48-AB3F-70802BFC1745}"/>
              </a:ext>
            </a:extLst>
          </p:cNvPr>
          <p:cNvSpPr txBox="1"/>
          <p:nvPr/>
        </p:nvSpPr>
        <p:spPr>
          <a:xfrm>
            <a:off x="9040894" y="2693588"/>
            <a:ext cx="2718018" cy="954107"/>
          </a:xfrm>
          <a:prstGeom prst="rect">
            <a:avLst/>
          </a:prstGeom>
          <a:noFill/>
        </p:spPr>
        <p:txBody>
          <a:bodyPr wrap="square" rtlCol="0" anchor="ctr">
            <a:spAutoFit/>
          </a:bodyPr>
          <a:lstStyle/>
          <a:p>
            <a:pPr algn="ctr"/>
            <a:r>
              <a:rPr lang="en-US" sz="2800" dirty="0">
                <a:solidFill>
                  <a:schemeClr val="bg1"/>
                </a:solidFill>
              </a:rPr>
              <a:t>2 Attributes (Columns)</a:t>
            </a:r>
            <a:endParaRPr lang="en-US" dirty="0">
              <a:solidFill>
                <a:schemeClr val="bg1"/>
              </a:solidFill>
            </a:endParaRPr>
          </a:p>
        </p:txBody>
      </p:sp>
    </p:spTree>
    <p:extLst>
      <p:ext uri="{BB962C8B-B14F-4D97-AF65-F5344CB8AC3E}">
        <p14:creationId xmlns:p14="http://schemas.microsoft.com/office/powerpoint/2010/main" val="8103247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a:t>
            </a:r>
            <a:r>
              <a:rPr lang="en-US" dirty="0" err="1"/>
              <a:t>Dataframes</a:t>
            </a:r>
            <a:r>
              <a:rPr lang="en-US" dirty="0"/>
              <a:t> at the Console</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1702676"/>
            <a:ext cx="9948672" cy="4606684"/>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summary() function provides you with some abbreviated metadata about your </a:t>
            </a:r>
            <a:r>
              <a:rPr lang="en-US" sz="3200" dirty="0" err="1"/>
              <a:t>dataframe</a:t>
            </a:r>
            <a:r>
              <a:rPr lang="en-US" sz="3200" dirty="0"/>
              <a:t>.</a:t>
            </a:r>
          </a:p>
        </p:txBody>
      </p:sp>
      <p:pic>
        <p:nvPicPr>
          <p:cNvPr id="3" name="Picture 2">
            <a:extLst>
              <a:ext uri="{FF2B5EF4-FFF2-40B4-BE49-F238E27FC236}">
                <a16:creationId xmlns:a16="http://schemas.microsoft.com/office/drawing/2014/main" id="{6F1ABF52-14D8-7C4B-B48B-0F9DDCA36969}"/>
              </a:ext>
            </a:extLst>
          </p:cNvPr>
          <p:cNvPicPr>
            <a:picLocks noChangeAspect="1"/>
          </p:cNvPicPr>
          <p:nvPr/>
        </p:nvPicPr>
        <p:blipFill rotWithShape="1">
          <a:blip r:embed="rId3"/>
          <a:srcRect b="60196"/>
          <a:stretch/>
        </p:blipFill>
        <p:spPr>
          <a:xfrm>
            <a:off x="4127090" y="3672357"/>
            <a:ext cx="6617110" cy="2510879"/>
          </a:xfrm>
          <a:prstGeom prst="rect">
            <a:avLst/>
          </a:prstGeom>
        </p:spPr>
      </p:pic>
      <p:sp>
        <p:nvSpPr>
          <p:cNvPr id="6" name="Rounded Rectangular Callout 5">
            <a:extLst>
              <a:ext uri="{FF2B5EF4-FFF2-40B4-BE49-F238E27FC236}">
                <a16:creationId xmlns:a16="http://schemas.microsoft.com/office/drawing/2014/main" id="{17A6534F-3B5C-7D45-A58B-6F15B7F39EA2}"/>
              </a:ext>
            </a:extLst>
          </p:cNvPr>
          <p:cNvSpPr/>
          <p:nvPr/>
        </p:nvSpPr>
        <p:spPr>
          <a:xfrm>
            <a:off x="9016752" y="4007738"/>
            <a:ext cx="2870418" cy="1508105"/>
          </a:xfrm>
          <a:prstGeom prst="wedgeRoundRectCallout">
            <a:avLst>
              <a:gd name="adj1" fmla="val -74386"/>
              <a:gd name="adj2" fmla="val -23258"/>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ED9B789-6978-CA43-9B09-0138B30633C3}"/>
              </a:ext>
            </a:extLst>
          </p:cNvPr>
          <p:cNvSpPr txBox="1"/>
          <p:nvPr/>
        </p:nvSpPr>
        <p:spPr>
          <a:xfrm>
            <a:off x="9092952" y="4284736"/>
            <a:ext cx="2718018" cy="954107"/>
          </a:xfrm>
          <a:prstGeom prst="rect">
            <a:avLst/>
          </a:prstGeom>
          <a:noFill/>
        </p:spPr>
        <p:txBody>
          <a:bodyPr wrap="square" rtlCol="0" anchor="ctr">
            <a:spAutoFit/>
          </a:bodyPr>
          <a:lstStyle/>
          <a:p>
            <a:pPr algn="ctr"/>
            <a:r>
              <a:rPr lang="en-US" sz="2800" dirty="0">
                <a:solidFill>
                  <a:schemeClr val="bg1"/>
                </a:solidFill>
              </a:rPr>
              <a:t>Attributes (Columns)</a:t>
            </a:r>
            <a:endParaRPr lang="en-US" dirty="0">
              <a:solidFill>
                <a:schemeClr val="bg1"/>
              </a:solidFill>
            </a:endParaRPr>
          </a:p>
        </p:txBody>
      </p:sp>
      <p:sp>
        <p:nvSpPr>
          <p:cNvPr id="8" name="Rounded Rectangular Callout 7">
            <a:extLst>
              <a:ext uri="{FF2B5EF4-FFF2-40B4-BE49-F238E27FC236}">
                <a16:creationId xmlns:a16="http://schemas.microsoft.com/office/drawing/2014/main" id="{D9DD900C-8623-444E-9369-846CDA951EA1}"/>
              </a:ext>
            </a:extLst>
          </p:cNvPr>
          <p:cNvSpPr/>
          <p:nvPr/>
        </p:nvSpPr>
        <p:spPr>
          <a:xfrm>
            <a:off x="581416" y="3419691"/>
            <a:ext cx="2870418" cy="1508105"/>
          </a:xfrm>
          <a:prstGeom prst="wedgeRoundRectCallout">
            <a:avLst>
              <a:gd name="adj1" fmla="val 81049"/>
              <a:gd name="adj2" fmla="val 37375"/>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1F02632-B38F-5E4E-A841-1BBC5E493EA7}"/>
              </a:ext>
            </a:extLst>
          </p:cNvPr>
          <p:cNvSpPr txBox="1"/>
          <p:nvPr/>
        </p:nvSpPr>
        <p:spPr>
          <a:xfrm>
            <a:off x="657616" y="3481245"/>
            <a:ext cx="2718018" cy="1384995"/>
          </a:xfrm>
          <a:prstGeom prst="rect">
            <a:avLst/>
          </a:prstGeom>
          <a:noFill/>
        </p:spPr>
        <p:txBody>
          <a:bodyPr wrap="square" rtlCol="0" anchor="ctr">
            <a:spAutoFit/>
          </a:bodyPr>
          <a:lstStyle/>
          <a:p>
            <a:pPr algn="ctr"/>
            <a:r>
              <a:rPr lang="en-US" sz="2800" dirty="0">
                <a:solidFill>
                  <a:schemeClr val="bg1"/>
                </a:solidFill>
              </a:rPr>
              <a:t>Number of Observations (Rows)</a:t>
            </a:r>
            <a:endParaRPr lang="en-US" dirty="0">
              <a:solidFill>
                <a:schemeClr val="bg1"/>
              </a:solidFill>
            </a:endParaRPr>
          </a:p>
        </p:txBody>
      </p:sp>
      <p:sp>
        <p:nvSpPr>
          <p:cNvPr id="10" name="Rounded Rectangular Callout 9">
            <a:extLst>
              <a:ext uri="{FF2B5EF4-FFF2-40B4-BE49-F238E27FC236}">
                <a16:creationId xmlns:a16="http://schemas.microsoft.com/office/drawing/2014/main" id="{CDBAFADA-2B05-2A4F-8E3C-1F3353DF2EB1}"/>
              </a:ext>
            </a:extLst>
          </p:cNvPr>
          <p:cNvSpPr/>
          <p:nvPr/>
        </p:nvSpPr>
        <p:spPr>
          <a:xfrm>
            <a:off x="577970" y="5177289"/>
            <a:ext cx="2870418" cy="1508105"/>
          </a:xfrm>
          <a:prstGeom prst="wedgeRoundRectCallout">
            <a:avLst>
              <a:gd name="adj1" fmla="val 81049"/>
              <a:gd name="adj2" fmla="val -5566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F0DA0C1-002F-8344-9A98-8E7856CC2A2F}"/>
              </a:ext>
            </a:extLst>
          </p:cNvPr>
          <p:cNvSpPr txBox="1"/>
          <p:nvPr/>
        </p:nvSpPr>
        <p:spPr>
          <a:xfrm>
            <a:off x="654170" y="5669730"/>
            <a:ext cx="2718018" cy="523220"/>
          </a:xfrm>
          <a:prstGeom prst="rect">
            <a:avLst/>
          </a:prstGeom>
          <a:noFill/>
        </p:spPr>
        <p:txBody>
          <a:bodyPr wrap="square" rtlCol="0" anchor="ctr">
            <a:spAutoFit/>
          </a:bodyPr>
          <a:lstStyle/>
          <a:p>
            <a:pPr algn="ctr"/>
            <a:r>
              <a:rPr lang="en-US" sz="2800" dirty="0">
                <a:solidFill>
                  <a:schemeClr val="bg1"/>
                </a:solidFill>
              </a:rPr>
              <a:t>Data Type</a:t>
            </a:r>
            <a:endParaRPr lang="en-US" dirty="0">
              <a:solidFill>
                <a:schemeClr val="bg1"/>
              </a:solidFill>
            </a:endParaRPr>
          </a:p>
        </p:txBody>
      </p:sp>
      <p:grpSp>
        <p:nvGrpSpPr>
          <p:cNvPr id="15" name="Group 14">
            <a:extLst>
              <a:ext uri="{FF2B5EF4-FFF2-40B4-BE49-F238E27FC236}">
                <a16:creationId xmlns:a16="http://schemas.microsoft.com/office/drawing/2014/main" id="{82678B60-2711-CC40-BD8D-8F411BBB7C29}"/>
              </a:ext>
            </a:extLst>
          </p:cNvPr>
          <p:cNvGrpSpPr/>
          <p:nvPr/>
        </p:nvGrpSpPr>
        <p:grpSpPr>
          <a:xfrm>
            <a:off x="3537896" y="2764371"/>
            <a:ext cx="4921136" cy="655320"/>
            <a:chOff x="2080823" y="3162925"/>
            <a:chExt cx="8090004" cy="655320"/>
          </a:xfrm>
        </p:grpSpPr>
        <p:sp>
          <p:nvSpPr>
            <p:cNvPr id="16" name="Rectangle 15">
              <a:extLst>
                <a:ext uri="{FF2B5EF4-FFF2-40B4-BE49-F238E27FC236}">
                  <a16:creationId xmlns:a16="http://schemas.microsoft.com/office/drawing/2014/main" id="{63F488AD-A523-5C44-ADBF-61013A9D7C84}"/>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2DCD875-5DD7-DE41-A4FD-E89747C99A64}"/>
                </a:ext>
              </a:extLst>
            </p:cNvPr>
            <p:cNvSpPr txBox="1"/>
            <p:nvPr/>
          </p:nvSpPr>
          <p:spPr>
            <a:xfrm>
              <a:off x="2080823" y="3235065"/>
              <a:ext cx="8090002" cy="523220"/>
            </a:xfrm>
            <a:prstGeom prst="rect">
              <a:avLst/>
            </a:prstGeom>
            <a:noFill/>
          </p:spPr>
          <p:txBody>
            <a:bodyPr wrap="square" rtlCol="0">
              <a:spAutoFit/>
            </a:bodyPr>
            <a:lstStyle/>
            <a:p>
              <a:pPr algn="ctr"/>
              <a:r>
                <a:rPr lang="en-US" sz="2800" b="1" dirty="0">
                  <a:latin typeface="Monaco" charset="0"/>
                  <a:ea typeface="Monaco" charset="0"/>
                  <a:cs typeface="Monaco" charset="0"/>
                </a:rPr>
                <a:t>summary</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object_name</a:t>
              </a:r>
              <a:r>
                <a:rPr lang="en-US" sz="2800" dirty="0">
                  <a:latin typeface="Monaco" charset="0"/>
                  <a:ea typeface="Monaco" charset="0"/>
                  <a:cs typeface="Monaco" charset="0"/>
                </a:rPr>
                <a:t>)</a:t>
              </a:r>
            </a:p>
          </p:txBody>
        </p:sp>
      </p:grpSp>
    </p:spTree>
    <p:extLst>
      <p:ext uri="{BB962C8B-B14F-4D97-AF65-F5344CB8AC3E}">
        <p14:creationId xmlns:p14="http://schemas.microsoft.com/office/powerpoint/2010/main" val="41418245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with </a:t>
            </a:r>
            <a:r>
              <a:rPr lang="en-US" dirty="0" err="1"/>
              <a:t>Dataframes</a:t>
            </a:r>
            <a:r>
              <a:rPr lang="en-US" dirty="0"/>
              <a:t> at the Console</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1813034"/>
            <a:ext cx="9948672" cy="449632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The head() function is helpful for displaying a snippet of your </a:t>
            </a:r>
            <a:r>
              <a:rPr lang="en-US" sz="3200" dirty="0" err="1"/>
              <a:t>dataframe</a:t>
            </a:r>
            <a:endParaRPr lang="en-US" sz="3200" dirty="0"/>
          </a:p>
        </p:txBody>
      </p:sp>
      <p:pic>
        <p:nvPicPr>
          <p:cNvPr id="3" name="Picture 2">
            <a:extLst>
              <a:ext uri="{FF2B5EF4-FFF2-40B4-BE49-F238E27FC236}">
                <a16:creationId xmlns:a16="http://schemas.microsoft.com/office/drawing/2014/main" id="{6F1ABF52-14D8-7C4B-B48B-0F9DDCA36969}"/>
              </a:ext>
            </a:extLst>
          </p:cNvPr>
          <p:cNvPicPr>
            <a:picLocks noChangeAspect="1"/>
          </p:cNvPicPr>
          <p:nvPr/>
        </p:nvPicPr>
        <p:blipFill rotWithShape="1">
          <a:blip r:embed="rId3"/>
          <a:srcRect t="40162" b="3689"/>
          <a:stretch/>
        </p:blipFill>
        <p:spPr>
          <a:xfrm>
            <a:off x="3534692" y="3707135"/>
            <a:ext cx="5886547" cy="3150866"/>
          </a:xfrm>
          <a:prstGeom prst="rect">
            <a:avLst/>
          </a:prstGeom>
        </p:spPr>
      </p:pic>
      <p:grpSp>
        <p:nvGrpSpPr>
          <p:cNvPr id="6" name="Group 5">
            <a:extLst>
              <a:ext uri="{FF2B5EF4-FFF2-40B4-BE49-F238E27FC236}">
                <a16:creationId xmlns:a16="http://schemas.microsoft.com/office/drawing/2014/main" id="{B6766643-1413-FD43-B3D4-AE2B50C89B23}"/>
              </a:ext>
            </a:extLst>
          </p:cNvPr>
          <p:cNvGrpSpPr/>
          <p:nvPr/>
        </p:nvGrpSpPr>
        <p:grpSpPr>
          <a:xfrm>
            <a:off x="1213945" y="2896032"/>
            <a:ext cx="9932275" cy="1457135"/>
            <a:chOff x="2080823" y="3162925"/>
            <a:chExt cx="8090004" cy="1457135"/>
          </a:xfrm>
        </p:grpSpPr>
        <p:sp>
          <p:nvSpPr>
            <p:cNvPr id="7" name="Rectangle 6">
              <a:extLst>
                <a:ext uri="{FF2B5EF4-FFF2-40B4-BE49-F238E27FC236}">
                  <a16:creationId xmlns:a16="http://schemas.microsoft.com/office/drawing/2014/main" id="{458D1400-5292-684D-A609-A27FBC2ADF7A}"/>
                </a:ext>
              </a:extLst>
            </p:cNvPr>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6060CCB-365C-0749-8B06-D2900824F5D5}"/>
                </a:ext>
              </a:extLst>
            </p:cNvPr>
            <p:cNvSpPr txBox="1"/>
            <p:nvPr/>
          </p:nvSpPr>
          <p:spPr>
            <a:xfrm>
              <a:off x="2080823" y="3235065"/>
              <a:ext cx="8090002" cy="1384995"/>
            </a:xfrm>
            <a:prstGeom prst="rect">
              <a:avLst/>
            </a:prstGeom>
            <a:noFill/>
          </p:spPr>
          <p:txBody>
            <a:bodyPr wrap="square" rtlCol="0">
              <a:spAutoFit/>
            </a:bodyPr>
            <a:lstStyle/>
            <a:p>
              <a:pPr algn="ctr"/>
              <a:r>
                <a:rPr lang="en-US" sz="2800" b="1" dirty="0">
                  <a:latin typeface="Monaco" charset="0"/>
                  <a:ea typeface="Monaco" charset="0"/>
                  <a:cs typeface="Monaco" charset="0"/>
                </a:rPr>
                <a:t>head</a:t>
              </a:r>
              <a:r>
                <a:rPr lang="en-US" sz="2800" dirty="0">
                  <a:latin typeface="Monaco" charset="0"/>
                  <a:ea typeface="Monaco" charset="0"/>
                  <a:cs typeface="Monaco" charset="0"/>
                </a:rPr>
                <a:t>(</a:t>
              </a:r>
              <a:r>
                <a:rPr lang="en-US" sz="2800" i="1" dirty="0" err="1">
                  <a:solidFill>
                    <a:srgbClr val="0070C0"/>
                  </a:solidFill>
                  <a:latin typeface="Monaco" charset="0"/>
                  <a:ea typeface="Monaco" charset="0"/>
                  <a:cs typeface="Monaco" charset="0"/>
                </a:rPr>
                <a:t>object_name</a:t>
              </a:r>
              <a:r>
                <a:rPr lang="en-US" sz="2800" i="1" dirty="0">
                  <a:solidFill>
                    <a:srgbClr val="0070C0"/>
                  </a:solidFill>
                  <a:latin typeface="Monaco" charset="0"/>
                  <a:ea typeface="Monaco" charset="0"/>
                  <a:cs typeface="Monaco" charset="0"/>
                </a:rPr>
                <a:t>, n=number of rows to view</a:t>
              </a:r>
              <a:r>
                <a:rPr lang="en-US" sz="2800" dirty="0">
                  <a:latin typeface="Monaco" charset="0"/>
                  <a:ea typeface="Monaco" charset="0"/>
                  <a:cs typeface="Monaco" charset="0"/>
                </a:rPr>
                <a:t>)</a:t>
              </a:r>
            </a:p>
          </p:txBody>
        </p:sp>
      </p:grpSp>
      <p:sp>
        <p:nvSpPr>
          <p:cNvPr id="9" name="Rounded Rectangular Callout 8">
            <a:extLst>
              <a:ext uri="{FF2B5EF4-FFF2-40B4-BE49-F238E27FC236}">
                <a16:creationId xmlns:a16="http://schemas.microsoft.com/office/drawing/2014/main" id="{27BA5E18-A0B3-234A-A6A5-A8E93703B3C1}"/>
              </a:ext>
            </a:extLst>
          </p:cNvPr>
          <p:cNvSpPr/>
          <p:nvPr/>
        </p:nvSpPr>
        <p:spPr>
          <a:xfrm>
            <a:off x="184772" y="4943235"/>
            <a:ext cx="2870418" cy="1508105"/>
          </a:xfrm>
          <a:prstGeom prst="wedgeRoundRectCallout">
            <a:avLst>
              <a:gd name="adj1" fmla="val 67867"/>
              <a:gd name="adj2" fmla="val -6531"/>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0B9FD9A-F0DE-6C4B-8C96-423C6FD89B9D}"/>
              </a:ext>
            </a:extLst>
          </p:cNvPr>
          <p:cNvSpPr txBox="1"/>
          <p:nvPr/>
        </p:nvSpPr>
        <p:spPr>
          <a:xfrm>
            <a:off x="260972" y="5220233"/>
            <a:ext cx="2718018" cy="954107"/>
          </a:xfrm>
          <a:prstGeom prst="rect">
            <a:avLst/>
          </a:prstGeom>
          <a:noFill/>
        </p:spPr>
        <p:txBody>
          <a:bodyPr wrap="square" rtlCol="0" anchor="ctr">
            <a:spAutoFit/>
          </a:bodyPr>
          <a:lstStyle/>
          <a:p>
            <a:pPr algn="ctr"/>
            <a:r>
              <a:rPr lang="en-US" sz="2800" dirty="0">
                <a:solidFill>
                  <a:schemeClr val="bg1"/>
                </a:solidFill>
              </a:rPr>
              <a:t>Sample of Data in Your Object</a:t>
            </a:r>
            <a:endParaRPr lang="en-US" dirty="0">
              <a:solidFill>
                <a:schemeClr val="bg1"/>
              </a:solidFill>
            </a:endParaRPr>
          </a:p>
        </p:txBody>
      </p:sp>
    </p:spTree>
    <p:extLst>
      <p:ext uri="{BB962C8B-B14F-4D97-AF65-F5344CB8AC3E}">
        <p14:creationId xmlns:p14="http://schemas.microsoft.com/office/powerpoint/2010/main" val="2813097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7"/>
          <p:cNvSpPr txBox="1">
            <a:spLocks noGrp="1"/>
          </p:cNvSpPr>
          <p:nvPr>
            <p:ph type="title"/>
          </p:nvPr>
        </p:nvSpPr>
        <p:spPr>
          <a:xfrm>
            <a:off x="831200" y="616900"/>
            <a:ext cx="11360800" cy="763600"/>
          </a:xfrm>
          <a:prstGeom prst="rect">
            <a:avLst/>
          </a:prstGeom>
        </p:spPr>
        <p:txBody>
          <a:bodyPr spcFirstLastPara="1" wrap="square" lIns="121900" tIns="121900" rIns="121900" bIns="121900" anchor="t" anchorCtr="0">
            <a:noAutofit/>
          </a:bodyPr>
          <a:lstStyle/>
          <a:p>
            <a:r>
              <a:rPr lang="en" dirty="0"/>
              <a:t>Course Materials</a:t>
            </a:r>
            <a:endParaRPr dirty="0"/>
          </a:p>
        </p:txBody>
      </p:sp>
      <p:pic>
        <p:nvPicPr>
          <p:cNvPr id="334" name="Google Shape;334;p27"/>
          <p:cNvPicPr preferRelativeResize="0"/>
          <p:nvPr/>
        </p:nvPicPr>
        <p:blipFill>
          <a:blip r:embed="rId3">
            <a:alphaModFix/>
          </a:blip>
          <a:stretch>
            <a:fillRect/>
          </a:stretch>
        </p:blipFill>
        <p:spPr>
          <a:xfrm>
            <a:off x="605633" y="1770801"/>
            <a:ext cx="2507667" cy="3316401"/>
          </a:xfrm>
          <a:prstGeom prst="rect">
            <a:avLst/>
          </a:prstGeom>
          <a:noFill/>
          <a:ln>
            <a:noFill/>
          </a:ln>
          <a:effectLst>
            <a:outerShdw blurRad="57150" dist="19050" dir="5400000" algn="bl" rotWithShape="0">
              <a:srgbClr val="000000">
                <a:alpha val="50000"/>
              </a:srgbClr>
            </a:outerShdw>
          </a:effectLst>
        </p:spPr>
      </p:pic>
      <p:sp>
        <p:nvSpPr>
          <p:cNvPr id="335" name="Google Shape;335;p27"/>
          <p:cNvSpPr txBox="1"/>
          <p:nvPr/>
        </p:nvSpPr>
        <p:spPr>
          <a:xfrm>
            <a:off x="655700" y="5263933"/>
            <a:ext cx="2457600" cy="1097600"/>
          </a:xfrm>
          <a:prstGeom prst="rect">
            <a:avLst/>
          </a:prstGeom>
          <a:noFill/>
          <a:ln>
            <a:noFill/>
          </a:ln>
        </p:spPr>
        <p:txBody>
          <a:bodyPr spcFirstLastPara="1" wrap="square" lIns="121900" tIns="121900" rIns="121900" bIns="121900" anchor="t" anchorCtr="0">
            <a:noAutofit/>
          </a:bodyPr>
          <a:lstStyle/>
          <a:p>
            <a:r>
              <a:rPr lang="en" sz="1000" u="sng"/>
              <a:t>Course Textbook</a:t>
            </a:r>
            <a:endParaRPr sz="1000" u="sng"/>
          </a:p>
          <a:p>
            <a:r>
              <a:rPr lang="en" sz="1000"/>
              <a:t>Slides with course notes</a:t>
            </a:r>
            <a:endParaRPr sz="1000"/>
          </a:p>
        </p:txBody>
      </p:sp>
      <p:pic>
        <p:nvPicPr>
          <p:cNvPr id="336" name="Google Shape;336;p27"/>
          <p:cNvPicPr preferRelativeResize="0"/>
          <p:nvPr/>
        </p:nvPicPr>
        <p:blipFill>
          <a:blip r:embed="rId4">
            <a:alphaModFix/>
          </a:blip>
          <a:stretch>
            <a:fillRect/>
          </a:stretch>
        </p:blipFill>
        <p:spPr>
          <a:xfrm>
            <a:off x="4292017" y="1770801"/>
            <a:ext cx="3607967" cy="2736365"/>
          </a:xfrm>
          <a:prstGeom prst="rect">
            <a:avLst/>
          </a:prstGeom>
          <a:noFill/>
          <a:ln>
            <a:noFill/>
          </a:ln>
          <a:effectLst>
            <a:outerShdw blurRad="57150" dist="19050" dir="5400000" algn="bl" rotWithShape="0">
              <a:srgbClr val="000000">
                <a:alpha val="50000"/>
              </a:srgbClr>
            </a:outerShdw>
          </a:effectLst>
        </p:spPr>
      </p:pic>
      <p:sp>
        <p:nvSpPr>
          <p:cNvPr id="337" name="Google Shape;337;p27"/>
          <p:cNvSpPr txBox="1"/>
          <p:nvPr/>
        </p:nvSpPr>
        <p:spPr>
          <a:xfrm>
            <a:off x="5239384" y="5263933"/>
            <a:ext cx="1713200" cy="1097600"/>
          </a:xfrm>
          <a:prstGeom prst="rect">
            <a:avLst/>
          </a:prstGeom>
          <a:noFill/>
          <a:ln>
            <a:noFill/>
          </a:ln>
        </p:spPr>
        <p:txBody>
          <a:bodyPr spcFirstLastPara="1" wrap="square" lIns="121900" tIns="121900" rIns="121900" bIns="121900" anchor="t" anchorCtr="0">
            <a:noAutofit/>
          </a:bodyPr>
          <a:lstStyle/>
          <a:p>
            <a:pPr algn="ctr"/>
            <a:r>
              <a:rPr lang="en" sz="1000" u="sng"/>
              <a:t>Cheatsheets</a:t>
            </a:r>
            <a:endParaRPr sz="1000" u="sng"/>
          </a:p>
          <a:p>
            <a:pPr algn="ctr"/>
            <a:endParaRPr sz="1000"/>
          </a:p>
        </p:txBody>
      </p:sp>
      <p:sp>
        <p:nvSpPr>
          <p:cNvPr id="338" name="Google Shape;338;p27"/>
          <p:cNvSpPr txBox="1"/>
          <p:nvPr/>
        </p:nvSpPr>
        <p:spPr>
          <a:xfrm>
            <a:off x="9258925" y="5143500"/>
            <a:ext cx="1713200" cy="1097600"/>
          </a:xfrm>
          <a:prstGeom prst="rect">
            <a:avLst/>
          </a:prstGeom>
          <a:noFill/>
          <a:ln>
            <a:noFill/>
          </a:ln>
        </p:spPr>
        <p:txBody>
          <a:bodyPr spcFirstLastPara="1" wrap="square" lIns="121900" tIns="121900" rIns="121900" bIns="121900" anchor="t" anchorCtr="0">
            <a:noAutofit/>
          </a:bodyPr>
          <a:lstStyle/>
          <a:p>
            <a:pPr algn="ctr"/>
            <a:r>
              <a:rPr lang="en" sz="1000" u="sng" dirty="0"/>
              <a:t>Resources</a:t>
            </a:r>
            <a:endParaRPr sz="1000" u="sng" dirty="0"/>
          </a:p>
          <a:p>
            <a:pPr algn="ctr"/>
            <a:endParaRPr sz="1000" dirty="0"/>
          </a:p>
        </p:txBody>
      </p:sp>
      <p:pic>
        <p:nvPicPr>
          <p:cNvPr id="2" name="Picture 1"/>
          <p:cNvPicPr>
            <a:picLocks noChangeAspect="1"/>
          </p:cNvPicPr>
          <p:nvPr/>
        </p:nvPicPr>
        <p:blipFill>
          <a:blip r:embed="rId5"/>
          <a:stretch>
            <a:fillRect/>
          </a:stretch>
        </p:blipFill>
        <p:spPr>
          <a:xfrm>
            <a:off x="8643585" y="1770801"/>
            <a:ext cx="2943880" cy="3243300"/>
          </a:xfrm>
          <a:prstGeom prst="rect">
            <a:avLst/>
          </a:prstGeom>
        </p:spPr>
      </p:pic>
    </p:spTree>
    <p:extLst>
      <p:ext uri="{BB962C8B-B14F-4D97-AF65-F5344CB8AC3E}">
        <p14:creationId xmlns:p14="http://schemas.microsoft.com/office/powerpoint/2010/main" val="18496799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EDA2C6-1787-DD41-8698-A9A0063118C7}"/>
              </a:ext>
            </a:extLst>
          </p:cNvPr>
          <p:cNvSpPr>
            <a:spLocks noGrp="1"/>
          </p:cNvSpPr>
          <p:nvPr>
            <p:ph type="title"/>
          </p:nvPr>
        </p:nvSpPr>
        <p:spPr/>
        <p:txBody>
          <a:bodyPr>
            <a:normAutofit fontScale="90000"/>
          </a:bodyPr>
          <a:lstStyle/>
          <a:p>
            <a:r>
              <a:rPr lang="en-US" dirty="0"/>
              <a:t>Your Turn #6</a:t>
            </a:r>
            <a:br>
              <a:rPr lang="en-US" dirty="0"/>
            </a:br>
            <a:endParaRPr lang="en-US" dirty="0"/>
          </a:p>
        </p:txBody>
      </p:sp>
      <p:sp>
        <p:nvSpPr>
          <p:cNvPr id="5" name="Text Placeholder 2">
            <a:extLst>
              <a:ext uri="{FF2B5EF4-FFF2-40B4-BE49-F238E27FC236}">
                <a16:creationId xmlns:a16="http://schemas.microsoft.com/office/drawing/2014/main" id="{F169B706-A9F5-5B45-89EC-80038623C9FF}"/>
              </a:ext>
            </a:extLst>
          </p:cNvPr>
          <p:cNvSpPr>
            <a:spLocks noGrp="1"/>
          </p:cNvSpPr>
          <p:nvPr>
            <p:ph type="body" sz="quarter" idx="13"/>
          </p:nvPr>
        </p:nvSpPr>
        <p:spPr>
          <a:xfrm>
            <a:off x="1024127" y="2244436"/>
            <a:ext cx="9980203" cy="3724102"/>
          </a:xfrm>
        </p:spPr>
        <p:txBody>
          <a:bodyPr>
            <a:normAutofit fontScale="55000" lnSpcReduction="20000"/>
          </a:bodyPr>
          <a:lstStyle/>
          <a:p>
            <a:pPr marL="0" indent="0">
              <a:buNone/>
            </a:pPr>
            <a:r>
              <a:rPr lang="en-US" dirty="0"/>
              <a:t>Summarizing </a:t>
            </a:r>
            <a:r>
              <a:rPr lang="en-US" dirty="0" err="1"/>
              <a:t>Dataframes</a:t>
            </a:r>
            <a:r>
              <a:rPr lang="en-US" dirty="0"/>
              <a:t> and Understanding Object Contents</a:t>
            </a:r>
          </a:p>
          <a:p>
            <a:pPr marL="0" indent="0">
              <a:buNone/>
            </a:pPr>
            <a:endParaRPr lang="en-US" dirty="0"/>
          </a:p>
          <a:p>
            <a:pPr marL="0" indent="0">
              <a:buNone/>
            </a:pPr>
            <a:r>
              <a:rPr lang="en-US" dirty="0"/>
              <a:t>-Use the </a:t>
            </a:r>
            <a:r>
              <a:rPr lang="en-US" b="1" dirty="0"/>
              <a:t>summary()</a:t>
            </a:r>
            <a:r>
              <a:rPr lang="en-US" dirty="0"/>
              <a:t> function on our object </a:t>
            </a:r>
            <a:r>
              <a:rPr lang="en-US" b="1" dirty="0" err="1"/>
              <a:t>test_catalog</a:t>
            </a:r>
            <a:endParaRPr lang="en-US" dirty="0"/>
          </a:p>
          <a:p>
            <a:pPr marL="0" indent="0">
              <a:buNone/>
            </a:pPr>
            <a:endParaRPr lang="en-US" dirty="0"/>
          </a:p>
          <a:p>
            <a:pPr marL="0" indent="0">
              <a:buNone/>
            </a:pPr>
            <a:r>
              <a:rPr lang="en-US" dirty="0"/>
              <a:t>-Leverage the </a:t>
            </a:r>
            <a:r>
              <a:rPr lang="en-US" b="1" dirty="0"/>
              <a:t>tail()</a:t>
            </a:r>
            <a:r>
              <a:rPr lang="en-US" dirty="0"/>
              <a:t> function to review the </a:t>
            </a:r>
            <a:r>
              <a:rPr lang="en-US" b="1" dirty="0"/>
              <a:t>last 10 rows </a:t>
            </a:r>
            <a:r>
              <a:rPr lang="en-US" dirty="0"/>
              <a:t>of the data frame.</a:t>
            </a:r>
          </a:p>
          <a:p>
            <a:pPr marL="0" indent="0">
              <a:buNone/>
            </a:pPr>
            <a:endParaRPr lang="en-US" b="1" dirty="0"/>
          </a:p>
          <a:p>
            <a:pPr marL="0" indent="0">
              <a:buNone/>
            </a:pPr>
            <a:r>
              <a:rPr lang="en-US" dirty="0"/>
              <a:t>-What is the 10</a:t>
            </a:r>
            <a:r>
              <a:rPr lang="en-US" baseline="30000" dirty="0"/>
              <a:t>th</a:t>
            </a:r>
            <a:r>
              <a:rPr lang="en-US" dirty="0"/>
              <a:t> test from the end of the table? </a:t>
            </a:r>
          </a:p>
        </p:txBody>
      </p:sp>
    </p:spTree>
    <p:extLst>
      <p:ext uri="{BB962C8B-B14F-4D97-AF65-F5344CB8AC3E}">
        <p14:creationId xmlns:p14="http://schemas.microsoft.com/office/powerpoint/2010/main" val="2434403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Console… I only just knew you</a:t>
            </a:r>
          </a:p>
        </p:txBody>
      </p:sp>
      <p:sp>
        <p:nvSpPr>
          <p:cNvPr id="5" name="Content Placeholder 2">
            <a:extLst>
              <a:ext uri="{FF2B5EF4-FFF2-40B4-BE49-F238E27FC236}">
                <a16:creationId xmlns:a16="http://schemas.microsoft.com/office/drawing/2014/main" id="{0682C463-3EE4-394B-8E43-C5F3A9654D35}"/>
              </a:ext>
            </a:extLst>
          </p:cNvPr>
          <p:cNvSpPr txBox="1">
            <a:spLocks/>
          </p:cNvSpPr>
          <p:nvPr/>
        </p:nvSpPr>
        <p:spPr>
          <a:xfrm>
            <a:off x="1024128" y="2286000"/>
            <a:ext cx="9948672"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US" sz="3200" dirty="0"/>
              <a:t>As the complexity of our coding increases, the ability to iterate our lines of code as we write becomes apparent</a:t>
            </a:r>
          </a:p>
          <a:p>
            <a:pPr>
              <a:buFont typeface="Arial" panose="020B0604020202020204" pitchFamily="34" charset="0"/>
              <a:buChar char="•"/>
            </a:pPr>
            <a:endParaRPr lang="en-US" sz="3200" dirty="0"/>
          </a:p>
          <a:p>
            <a:pPr>
              <a:buFont typeface="Arial" panose="020B0604020202020204" pitchFamily="34" charset="0"/>
              <a:buChar char="•"/>
            </a:pPr>
            <a:r>
              <a:rPr lang="en-US" sz="3200" dirty="0"/>
              <a:t>We find it increasing difficult to manage the names and states of objects in our environment</a:t>
            </a:r>
          </a:p>
          <a:p>
            <a:pPr>
              <a:buFont typeface="Arial" panose="020B0604020202020204" pitchFamily="34" charset="0"/>
              <a:buChar char="•"/>
            </a:pPr>
            <a:endParaRPr lang="en-US" sz="3200" dirty="0"/>
          </a:p>
          <a:p>
            <a:pPr>
              <a:buFont typeface="Arial" panose="020B0604020202020204" pitchFamily="34" charset="0"/>
              <a:buChar char="•"/>
            </a:pPr>
            <a:r>
              <a:rPr lang="en-US" sz="3200" dirty="0"/>
              <a:t>And the console shows us its limitations</a:t>
            </a:r>
          </a:p>
          <a:p>
            <a:pPr>
              <a:buFont typeface="Arial" panose="020B0604020202020204" pitchFamily="34" charset="0"/>
              <a:buChar char="•"/>
            </a:pPr>
            <a:endParaRPr lang="en-US" sz="3200" dirty="0"/>
          </a:p>
          <a:p>
            <a:pPr>
              <a:buFont typeface="Arial" panose="020B0604020202020204" pitchFamily="34" charset="0"/>
              <a:buChar char="•"/>
            </a:pPr>
            <a:endParaRPr lang="en-US" sz="2800" dirty="0"/>
          </a:p>
        </p:txBody>
      </p:sp>
    </p:spTree>
    <p:extLst>
      <p:ext uri="{BB962C8B-B14F-4D97-AF65-F5344CB8AC3E}">
        <p14:creationId xmlns:p14="http://schemas.microsoft.com/office/powerpoint/2010/main" val="711619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A51C325-3243-7A45-9C5A-EDC26A65A9B1}"/>
              </a:ext>
            </a:extLst>
          </p:cNvPr>
          <p:cNvSpPr/>
          <p:nvPr/>
        </p:nvSpPr>
        <p:spPr>
          <a:xfrm rot="1267757">
            <a:off x="4713278" y="3942052"/>
            <a:ext cx="1767189" cy="211287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ounded Rectangular Callout 35">
            <a:extLst>
              <a:ext uri="{FF2B5EF4-FFF2-40B4-BE49-F238E27FC236}">
                <a16:creationId xmlns:a16="http://schemas.microsoft.com/office/drawing/2014/main" id="{11DAB16A-D06D-FE4C-9F9B-589B6175D7B2}"/>
              </a:ext>
            </a:extLst>
          </p:cNvPr>
          <p:cNvSpPr/>
          <p:nvPr/>
        </p:nvSpPr>
        <p:spPr>
          <a:xfrm>
            <a:off x="8011995" y="930897"/>
            <a:ext cx="3204644" cy="2608974"/>
          </a:xfrm>
          <a:prstGeom prst="wedgeRoundRectCallout">
            <a:avLst>
              <a:gd name="adj1" fmla="val -85280"/>
              <a:gd name="adj2" fmla="val -302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 Hero is Born</a:t>
            </a:r>
          </a:p>
        </p:txBody>
      </p:sp>
      <p:pic>
        <p:nvPicPr>
          <p:cNvPr id="2050" name="Picture 2" descr="http://readxl.tidyverse.org/">
            <a:extLst>
              <a:ext uri="{FF2B5EF4-FFF2-40B4-BE49-F238E27FC236}">
                <a16:creationId xmlns:a16="http://schemas.microsoft.com/office/drawing/2014/main" id="{EAD6BF3F-D6CC-8B4D-95CF-040618C349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4639" y="2900856"/>
            <a:ext cx="2325840" cy="269590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106954EC-25A2-C840-BDBB-E02E6168791F}"/>
              </a:ext>
            </a:extLst>
          </p:cNvPr>
          <p:cNvCxnSpPr>
            <a:cxnSpLocks/>
          </p:cNvCxnSpPr>
          <p:nvPr/>
        </p:nvCxnSpPr>
        <p:spPr>
          <a:xfrm flipH="1">
            <a:off x="5029200" y="5202621"/>
            <a:ext cx="409903" cy="583324"/>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EAB5667-61C7-B349-9ABF-3B6EF8A03F41}"/>
              </a:ext>
            </a:extLst>
          </p:cNvPr>
          <p:cNvCxnSpPr>
            <a:cxnSpLocks/>
          </p:cNvCxnSpPr>
          <p:nvPr/>
        </p:nvCxnSpPr>
        <p:spPr>
          <a:xfrm>
            <a:off x="5029200" y="5785945"/>
            <a:ext cx="0" cy="626838"/>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B0386C4-3746-C14D-A545-8AA86169A1D1}"/>
              </a:ext>
            </a:extLst>
          </p:cNvPr>
          <p:cNvCxnSpPr>
            <a:cxnSpLocks/>
          </p:cNvCxnSpPr>
          <p:nvPr/>
        </p:nvCxnSpPr>
        <p:spPr>
          <a:xfrm>
            <a:off x="4593021" y="6435276"/>
            <a:ext cx="436179" cy="0"/>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0C1835F3-4226-5747-A53B-DE56ED172424}"/>
              </a:ext>
            </a:extLst>
          </p:cNvPr>
          <p:cNvGrpSpPr/>
          <p:nvPr/>
        </p:nvGrpSpPr>
        <p:grpSpPr>
          <a:xfrm flipH="1">
            <a:off x="6599348" y="5202621"/>
            <a:ext cx="846082" cy="1232655"/>
            <a:chOff x="4745421" y="5355021"/>
            <a:chExt cx="846082" cy="1232655"/>
          </a:xfrm>
        </p:grpSpPr>
        <p:cxnSp>
          <p:nvCxnSpPr>
            <p:cNvPr id="16" name="Straight Connector 15">
              <a:extLst>
                <a:ext uri="{FF2B5EF4-FFF2-40B4-BE49-F238E27FC236}">
                  <a16:creationId xmlns:a16="http://schemas.microsoft.com/office/drawing/2014/main" id="{343E998F-EB47-CB44-AE87-02DD880DF424}"/>
                </a:ext>
              </a:extLst>
            </p:cNvPr>
            <p:cNvCxnSpPr>
              <a:cxnSpLocks/>
            </p:cNvCxnSpPr>
            <p:nvPr/>
          </p:nvCxnSpPr>
          <p:spPr>
            <a:xfrm flipH="1">
              <a:off x="5181600" y="5355021"/>
              <a:ext cx="409903" cy="583324"/>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9C55DC6B-0109-E640-9BE4-1790BDCDDC39}"/>
                </a:ext>
              </a:extLst>
            </p:cNvPr>
            <p:cNvGrpSpPr/>
            <p:nvPr/>
          </p:nvGrpSpPr>
          <p:grpSpPr>
            <a:xfrm>
              <a:off x="4745421" y="5938345"/>
              <a:ext cx="436179" cy="649331"/>
              <a:chOff x="4745421" y="5938345"/>
              <a:chExt cx="436179" cy="649331"/>
            </a:xfrm>
          </p:grpSpPr>
          <p:cxnSp>
            <p:nvCxnSpPr>
              <p:cNvPr id="17" name="Straight Connector 16">
                <a:extLst>
                  <a:ext uri="{FF2B5EF4-FFF2-40B4-BE49-F238E27FC236}">
                    <a16:creationId xmlns:a16="http://schemas.microsoft.com/office/drawing/2014/main" id="{D60E7F4F-5747-E94C-A41C-2D868A9C1AF2}"/>
                  </a:ext>
                </a:extLst>
              </p:cNvPr>
              <p:cNvCxnSpPr>
                <a:cxnSpLocks/>
              </p:cNvCxnSpPr>
              <p:nvPr/>
            </p:nvCxnSpPr>
            <p:spPr>
              <a:xfrm>
                <a:off x="5181600" y="5938345"/>
                <a:ext cx="0" cy="626838"/>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B9DC967-7D62-4144-87D4-E550D226F790}"/>
                  </a:ext>
                </a:extLst>
              </p:cNvPr>
              <p:cNvCxnSpPr>
                <a:cxnSpLocks/>
              </p:cNvCxnSpPr>
              <p:nvPr/>
            </p:nvCxnSpPr>
            <p:spPr>
              <a:xfrm>
                <a:off x="4745421" y="6587676"/>
                <a:ext cx="436179" cy="0"/>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grpSp>
      <p:cxnSp>
        <p:nvCxnSpPr>
          <p:cNvPr id="22" name="Straight Connector 21">
            <a:extLst>
              <a:ext uri="{FF2B5EF4-FFF2-40B4-BE49-F238E27FC236}">
                <a16:creationId xmlns:a16="http://schemas.microsoft.com/office/drawing/2014/main" id="{D33802C3-2E78-4F49-B3FF-9411955F6E49}"/>
              </a:ext>
            </a:extLst>
          </p:cNvPr>
          <p:cNvCxnSpPr>
            <a:cxnSpLocks/>
          </p:cNvCxnSpPr>
          <p:nvPr/>
        </p:nvCxnSpPr>
        <p:spPr>
          <a:xfrm rot="16200000">
            <a:off x="7327191" y="3726657"/>
            <a:ext cx="409903" cy="583324"/>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9A57316-987C-BD43-9EBB-8B3346EF9FC7}"/>
              </a:ext>
            </a:extLst>
          </p:cNvPr>
          <p:cNvCxnSpPr>
            <a:cxnSpLocks/>
          </p:cNvCxnSpPr>
          <p:nvPr/>
        </p:nvCxnSpPr>
        <p:spPr>
          <a:xfrm rot="10800000" flipH="1">
            <a:off x="7823803" y="3186528"/>
            <a:ext cx="0" cy="626838"/>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E4814D9E-EE57-B049-8958-12CBA06B4A8C}"/>
              </a:ext>
            </a:extLst>
          </p:cNvPr>
          <p:cNvGrpSpPr/>
          <p:nvPr/>
        </p:nvGrpSpPr>
        <p:grpSpPr>
          <a:xfrm rot="5400000">
            <a:off x="4104606" y="3413237"/>
            <a:ext cx="409903" cy="1210162"/>
            <a:chOff x="5181600" y="5355021"/>
            <a:chExt cx="409903" cy="1210162"/>
          </a:xfrm>
        </p:grpSpPr>
        <p:cxnSp>
          <p:nvCxnSpPr>
            <p:cNvPr id="27" name="Straight Connector 26">
              <a:extLst>
                <a:ext uri="{FF2B5EF4-FFF2-40B4-BE49-F238E27FC236}">
                  <a16:creationId xmlns:a16="http://schemas.microsoft.com/office/drawing/2014/main" id="{D7C01906-8741-624B-8133-498900C585C9}"/>
                </a:ext>
              </a:extLst>
            </p:cNvPr>
            <p:cNvCxnSpPr>
              <a:cxnSpLocks/>
            </p:cNvCxnSpPr>
            <p:nvPr/>
          </p:nvCxnSpPr>
          <p:spPr>
            <a:xfrm flipH="1">
              <a:off x="5181600" y="5355021"/>
              <a:ext cx="409903" cy="583324"/>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9CBB530-8EBF-984B-9AF3-3C212EB13B9F}"/>
                </a:ext>
              </a:extLst>
            </p:cNvPr>
            <p:cNvCxnSpPr>
              <a:cxnSpLocks/>
            </p:cNvCxnSpPr>
            <p:nvPr/>
          </p:nvCxnSpPr>
          <p:spPr>
            <a:xfrm>
              <a:off x="5181601" y="5938345"/>
              <a:ext cx="0" cy="626838"/>
            </a:xfrm>
            <a:prstGeom prst="line">
              <a:avLst/>
            </a:prstGeom>
            <a:ln w="6667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0" name="Oval 19">
            <a:extLst>
              <a:ext uri="{FF2B5EF4-FFF2-40B4-BE49-F238E27FC236}">
                <a16:creationId xmlns:a16="http://schemas.microsoft.com/office/drawing/2014/main" id="{511EC99D-44D0-3B49-AF73-B210C214A86F}"/>
              </a:ext>
            </a:extLst>
          </p:cNvPr>
          <p:cNvSpPr/>
          <p:nvPr/>
        </p:nvSpPr>
        <p:spPr>
          <a:xfrm>
            <a:off x="5387078" y="1519895"/>
            <a:ext cx="1380961" cy="138096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1A0927D-6D36-974F-83A1-0B2B07C8C835}"/>
              </a:ext>
            </a:extLst>
          </p:cNvPr>
          <p:cNvSpPr/>
          <p:nvPr/>
        </p:nvSpPr>
        <p:spPr>
          <a:xfrm rot="20668628">
            <a:off x="5819240" y="2456632"/>
            <a:ext cx="516636" cy="157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7EC086F-48BB-9647-B476-6E952F2FC66E}"/>
              </a:ext>
            </a:extLst>
          </p:cNvPr>
          <p:cNvSpPr/>
          <p:nvPr/>
        </p:nvSpPr>
        <p:spPr>
          <a:xfrm>
            <a:off x="5690081" y="1977066"/>
            <a:ext cx="258318" cy="2583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5237164-AB0E-6943-BAC3-17776E8A5AB7}"/>
              </a:ext>
            </a:extLst>
          </p:cNvPr>
          <p:cNvSpPr/>
          <p:nvPr/>
        </p:nvSpPr>
        <p:spPr>
          <a:xfrm>
            <a:off x="6126356" y="1977066"/>
            <a:ext cx="258318" cy="2583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0B88154-6FF4-324C-9546-1505FC73D2D9}"/>
              </a:ext>
            </a:extLst>
          </p:cNvPr>
          <p:cNvSpPr txBox="1"/>
          <p:nvPr/>
        </p:nvSpPr>
        <p:spPr>
          <a:xfrm>
            <a:off x="8262402" y="585216"/>
            <a:ext cx="2718018" cy="295465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 Hi!  My name is Mark Down and I am here to save earth from non-reproducible reporting.</a:t>
            </a:r>
            <a:endParaRPr lang="en-US" dirty="0">
              <a:solidFill>
                <a:schemeClr val="bg1"/>
              </a:solidFill>
            </a:endParaRPr>
          </a:p>
        </p:txBody>
      </p:sp>
      <p:pic>
        <p:nvPicPr>
          <p:cNvPr id="25" name="Timer_Black_W_10_Alarm-6">
            <a:hlinkClick r:id="" action="ppaction://media"/>
            <a:extLst>
              <a:ext uri="{FF2B5EF4-FFF2-40B4-BE49-F238E27FC236}">
                <a16:creationId xmlns:a16="http://schemas.microsoft.com/office/drawing/2014/main" id="{C642FAAB-A2CC-2B45-AA77-9042049A57F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680030" y="5679828"/>
            <a:ext cx="2130970" cy="637613"/>
          </a:xfrm>
          <a:prstGeom prst="rect">
            <a:avLst/>
          </a:prstGeom>
          <a:ln>
            <a:solidFill>
              <a:schemeClr val="bg1">
                <a:lumMod val="50000"/>
              </a:schemeClr>
            </a:solidFill>
          </a:ln>
        </p:spPr>
      </p:pic>
    </p:spTree>
    <p:extLst>
      <p:ext uri="{BB962C8B-B14F-4D97-AF65-F5344CB8AC3E}">
        <p14:creationId xmlns:p14="http://schemas.microsoft.com/office/powerpoint/2010/main" val="26250877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5"/>
                                        </p:tgtEl>
                                      </p:cBhvr>
                                    </p:cmd>
                                  </p:childTnLst>
                                </p:cTn>
                              </p:par>
                            </p:childTnLst>
                          </p:cTn>
                        </p:par>
                      </p:childTnLst>
                    </p:cTn>
                  </p:par>
                </p:childTnLst>
              </p:cTn>
              <p:nextCondLst>
                <p:cond evt="onClick" delay="0">
                  <p:tgtEl>
                    <p:spTgt spid="25"/>
                  </p:tgtEl>
                </p:cond>
              </p:nextCondLst>
            </p:seq>
            <p:video>
              <p:cMediaNode vol="80000">
                <p:cTn id="7" fill="hold" display="0">
                  <p:stCondLst>
                    <p:cond delay="indefinite"/>
                  </p:stCondLst>
                </p:cTn>
                <p:tgtEl>
                  <p:spTgt spid="2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9"/>
          <p:cNvSpPr txBox="1">
            <a:spLocks noGrp="1"/>
          </p:cNvSpPr>
          <p:nvPr>
            <p:ph type="title"/>
          </p:nvPr>
        </p:nvSpPr>
        <p:spPr>
          <a:xfrm>
            <a:off x="831200" y="584069"/>
            <a:ext cx="11360800" cy="763600"/>
          </a:xfrm>
          <a:prstGeom prst="rect">
            <a:avLst/>
          </a:prstGeom>
        </p:spPr>
        <p:txBody>
          <a:bodyPr spcFirstLastPara="1" wrap="square" lIns="121900" tIns="121900" rIns="121900" bIns="121900" anchor="t" anchorCtr="0">
            <a:noAutofit/>
          </a:bodyPr>
          <a:lstStyle/>
          <a:p>
            <a:r>
              <a:rPr lang="en" dirty="0"/>
              <a:t>Lectures</a:t>
            </a:r>
            <a:endParaRPr dirty="0"/>
          </a:p>
        </p:txBody>
      </p:sp>
      <p:pic>
        <p:nvPicPr>
          <p:cNvPr id="349" name="Google Shape;349;p29"/>
          <p:cNvPicPr preferRelativeResize="0"/>
          <p:nvPr/>
        </p:nvPicPr>
        <p:blipFill rotWithShape="1">
          <a:blip r:embed="rId3">
            <a:alphaModFix/>
          </a:blip>
          <a:srcRect r="56939" b="53460"/>
          <a:stretch/>
        </p:blipFill>
        <p:spPr>
          <a:xfrm>
            <a:off x="1448191" y="1534757"/>
            <a:ext cx="4128800" cy="2358267"/>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350" name="Google Shape;350;p29"/>
          <p:cNvPicPr preferRelativeResize="0"/>
          <p:nvPr/>
        </p:nvPicPr>
        <p:blipFill rotWithShape="1">
          <a:blip r:embed="rId3">
            <a:alphaModFix/>
          </a:blip>
          <a:srcRect l="50910"/>
          <a:stretch/>
        </p:blipFill>
        <p:spPr>
          <a:xfrm>
            <a:off x="6202792" y="1534767"/>
            <a:ext cx="4706899" cy="50673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351" name="Google Shape;351;p29"/>
          <p:cNvPicPr preferRelativeResize="0"/>
          <p:nvPr/>
        </p:nvPicPr>
        <p:blipFill>
          <a:blip r:embed="rId4">
            <a:alphaModFix/>
          </a:blip>
          <a:stretch>
            <a:fillRect/>
          </a:stretch>
        </p:blipFill>
        <p:spPr>
          <a:xfrm>
            <a:off x="1448201" y="4267201"/>
            <a:ext cx="4128801" cy="2319332"/>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2" name="Down Arrow 1"/>
          <p:cNvSpPr/>
          <p:nvPr/>
        </p:nvSpPr>
        <p:spPr>
          <a:xfrm>
            <a:off x="3322100" y="3623916"/>
            <a:ext cx="381000" cy="88900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a:p>
        </p:txBody>
      </p:sp>
      <p:sp>
        <p:nvSpPr>
          <p:cNvPr id="7" name="Down Arrow 6"/>
          <p:cNvSpPr/>
          <p:nvPr/>
        </p:nvSpPr>
        <p:spPr>
          <a:xfrm rot="16200000">
            <a:off x="5709700" y="4551561"/>
            <a:ext cx="381000" cy="88900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a:p>
        </p:txBody>
      </p:sp>
      <p:sp>
        <p:nvSpPr>
          <p:cNvPr id="8" name="Down Arrow 7"/>
          <p:cNvSpPr/>
          <p:nvPr/>
        </p:nvSpPr>
        <p:spPr>
          <a:xfrm rot="5400000">
            <a:off x="5709700" y="2465396"/>
            <a:ext cx="381000" cy="88900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00"/>
          </a:p>
        </p:txBody>
      </p:sp>
    </p:spTree>
    <p:extLst>
      <p:ext uri="{BB962C8B-B14F-4D97-AF65-F5344CB8AC3E}">
        <p14:creationId xmlns:p14="http://schemas.microsoft.com/office/powerpoint/2010/main" val="1674616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51"/>
                                        </p:tgtEl>
                                        <p:attrNameLst>
                                          <p:attrName>style.visibility</p:attrName>
                                        </p:attrNameLst>
                                      </p:cBhvr>
                                      <p:to>
                                        <p:strVal val="visible"/>
                                      </p:to>
                                    </p:set>
                                    <p:animEffect transition="in" filter="fade">
                                      <p:cBhvr>
                                        <p:cTn id="10" dur="500"/>
                                        <p:tgtEl>
                                          <p:spTgt spid="35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350"/>
                                        </p:tgtEl>
                                        <p:attrNameLst>
                                          <p:attrName>style.visibility</p:attrName>
                                        </p:attrNameLst>
                                      </p:cBhvr>
                                      <p:to>
                                        <p:strVal val="visible"/>
                                      </p:to>
                                    </p:set>
                                    <p:animEffect transition="in" filter="fade">
                                      <p:cBhvr>
                                        <p:cTn id="18" dur="500"/>
                                        <p:tgtEl>
                                          <p:spTgt spid="35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2"/>
          <p:cNvSpPr txBox="1">
            <a:spLocks noGrp="1"/>
          </p:cNvSpPr>
          <p:nvPr>
            <p:ph type="title"/>
          </p:nvPr>
        </p:nvSpPr>
        <p:spPr>
          <a:xfrm>
            <a:off x="945687" y="592759"/>
            <a:ext cx="11360800" cy="763600"/>
          </a:xfrm>
          <a:prstGeom prst="rect">
            <a:avLst/>
          </a:prstGeom>
        </p:spPr>
        <p:txBody>
          <a:bodyPr spcFirstLastPara="1" vert="horz" wrap="square" lIns="121900" tIns="121900" rIns="121900" bIns="121900" rtlCol="0" anchor="t" anchorCtr="0">
            <a:noAutofit/>
          </a:bodyPr>
          <a:lstStyle/>
          <a:p>
            <a:r>
              <a:rPr lang="en" dirty="0"/>
              <a:t>Tips </a:t>
            </a:r>
            <a:r>
              <a:rPr lang="en-US" dirty="0"/>
              <a:t>for these sessions</a:t>
            </a:r>
            <a:endParaRPr dirty="0"/>
          </a:p>
        </p:txBody>
      </p:sp>
      <p:sp>
        <p:nvSpPr>
          <p:cNvPr id="369" name="Google Shape;369;p32"/>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indent="-507987">
              <a:buClr>
                <a:srgbClr val="333333"/>
              </a:buClr>
              <a:buSzPts val="2400"/>
            </a:pPr>
            <a:r>
              <a:rPr lang="en" sz="3200" b="1">
                <a:solidFill>
                  <a:srgbClr val="333333"/>
                </a:solidFill>
              </a:rPr>
              <a:t>Remember that computers are not actually that smart</a:t>
            </a:r>
            <a:r>
              <a:rPr lang="en" sz="3200">
                <a:solidFill>
                  <a:srgbClr val="333333"/>
                </a:solidFill>
              </a:rPr>
              <a:t>: R will do exactly what you tell it to do, even if that’s not what you want! Your code can’t have errors because R can’t figure out what you mean.</a:t>
            </a:r>
            <a:endParaRPr sz="3200">
              <a:solidFill>
                <a:srgbClr val="333333"/>
              </a:solidFill>
            </a:endParaRPr>
          </a:p>
          <a:p>
            <a:pPr indent="-507987">
              <a:buClr>
                <a:srgbClr val="333333"/>
              </a:buClr>
              <a:buSzPts val="2400"/>
            </a:pPr>
            <a:r>
              <a:rPr lang="en" sz="3200" b="1">
                <a:solidFill>
                  <a:srgbClr val="333333"/>
                </a:solidFill>
              </a:rPr>
              <a:t>Take the “copy, paste, and tweak” approach</a:t>
            </a:r>
            <a:r>
              <a:rPr lang="en" sz="3200">
                <a:solidFill>
                  <a:srgbClr val="333333"/>
                </a:solidFill>
              </a:rPr>
              <a:t>: It is often much easier to taking existing code that you know works and modify it to suit your ends, rather than trying to write new code from scratch. Exercise ctrl-C/ctrl-V!</a:t>
            </a:r>
            <a:endParaRPr sz="3200">
              <a:solidFill>
                <a:srgbClr val="333333"/>
              </a:solidFill>
            </a:endParaRPr>
          </a:p>
          <a:p>
            <a:pPr indent="0">
              <a:spcBef>
                <a:spcPts val="2533"/>
              </a:spcBef>
              <a:spcAft>
                <a:spcPts val="2533"/>
              </a:spcAft>
              <a:buNone/>
            </a:pPr>
            <a:endParaRPr sz="3200"/>
          </a:p>
        </p:txBody>
      </p:sp>
      <p:sp>
        <p:nvSpPr>
          <p:cNvPr id="2" name="TextBox 1"/>
          <p:cNvSpPr txBox="1"/>
          <p:nvPr/>
        </p:nvSpPr>
        <p:spPr>
          <a:xfrm>
            <a:off x="9997441" y="6272107"/>
            <a:ext cx="1128835" cy="246221"/>
          </a:xfrm>
          <a:prstGeom prst="rect">
            <a:avLst/>
          </a:prstGeom>
          <a:noFill/>
        </p:spPr>
        <p:txBody>
          <a:bodyPr wrap="none" rtlCol="0">
            <a:spAutoFit/>
          </a:bodyPr>
          <a:lstStyle/>
          <a:p>
            <a:r>
              <a:rPr lang="en-US" sz="1000"/>
              <a:t>Moderndive.com</a:t>
            </a:r>
          </a:p>
        </p:txBody>
      </p:sp>
    </p:spTree>
    <p:extLst>
      <p:ext uri="{BB962C8B-B14F-4D97-AF65-F5344CB8AC3E}">
        <p14:creationId xmlns:p14="http://schemas.microsoft.com/office/powerpoint/2010/main" val="1363392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3"/>
          <p:cNvSpPr txBox="1">
            <a:spLocks noGrp="1"/>
          </p:cNvSpPr>
          <p:nvPr>
            <p:ph type="title"/>
          </p:nvPr>
        </p:nvSpPr>
        <p:spPr>
          <a:xfrm>
            <a:off x="831200" y="611864"/>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 dirty="0"/>
              <a:t>Tips </a:t>
            </a:r>
            <a:r>
              <a:rPr lang="en-US" dirty="0"/>
              <a:t>for these sessions</a:t>
            </a:r>
            <a:endParaRPr dirty="0"/>
          </a:p>
          <a:p>
            <a:endParaRPr dirty="0"/>
          </a:p>
        </p:txBody>
      </p:sp>
      <p:sp>
        <p:nvSpPr>
          <p:cNvPr id="375" name="Google Shape;375;p33"/>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indent="-507987">
              <a:buClr>
                <a:srgbClr val="333333"/>
              </a:buClr>
              <a:buSzPts val="2400"/>
            </a:pPr>
            <a:r>
              <a:rPr lang="en" sz="3200" b="1">
                <a:solidFill>
                  <a:srgbClr val="333333"/>
                </a:solidFill>
              </a:rPr>
              <a:t>The best way to learn to code is by doing</a:t>
            </a:r>
            <a:r>
              <a:rPr lang="en" sz="3200">
                <a:solidFill>
                  <a:srgbClr val="333333"/>
                </a:solidFill>
              </a:rPr>
              <a:t>: Find a project, make a goal, and push yourself to use R!</a:t>
            </a:r>
            <a:endParaRPr sz="3200">
              <a:solidFill>
                <a:srgbClr val="333333"/>
              </a:solidFill>
            </a:endParaRPr>
          </a:p>
          <a:p>
            <a:pPr indent="-507987">
              <a:buClr>
                <a:srgbClr val="333333"/>
              </a:buClr>
              <a:buSzPts val="2400"/>
            </a:pPr>
            <a:r>
              <a:rPr lang="en" sz="3200" b="1">
                <a:solidFill>
                  <a:srgbClr val="333333"/>
                </a:solidFill>
              </a:rPr>
              <a:t>Practice is key</a:t>
            </a:r>
            <a:r>
              <a:rPr lang="en" sz="3200">
                <a:solidFill>
                  <a:srgbClr val="333333"/>
                </a:solidFill>
              </a:rPr>
              <a:t>! </a:t>
            </a:r>
            <a:endParaRPr sz="3200"/>
          </a:p>
        </p:txBody>
      </p:sp>
      <p:sp>
        <p:nvSpPr>
          <p:cNvPr id="4" name="TextBox 3"/>
          <p:cNvSpPr txBox="1"/>
          <p:nvPr/>
        </p:nvSpPr>
        <p:spPr>
          <a:xfrm>
            <a:off x="9997441" y="6272107"/>
            <a:ext cx="1128835" cy="246221"/>
          </a:xfrm>
          <a:prstGeom prst="rect">
            <a:avLst/>
          </a:prstGeom>
          <a:noFill/>
        </p:spPr>
        <p:txBody>
          <a:bodyPr wrap="none" rtlCol="0">
            <a:spAutoFit/>
          </a:bodyPr>
          <a:lstStyle/>
          <a:p>
            <a:r>
              <a:rPr lang="en-US" sz="1000"/>
              <a:t>Moderndive.com</a:t>
            </a:r>
          </a:p>
        </p:txBody>
      </p:sp>
    </p:spTree>
    <p:extLst>
      <p:ext uri="{BB962C8B-B14F-4D97-AF65-F5344CB8AC3E}">
        <p14:creationId xmlns:p14="http://schemas.microsoft.com/office/powerpoint/2010/main" val="2984954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E8F3C-E7A3-CC49-8EBA-E7177324CB62}"/>
              </a:ext>
            </a:extLst>
          </p:cNvPr>
          <p:cNvSpPr txBox="1"/>
          <p:nvPr/>
        </p:nvSpPr>
        <p:spPr>
          <a:xfrm>
            <a:off x="748145" y="814647"/>
            <a:ext cx="10939550" cy="5262979"/>
          </a:xfrm>
          <a:prstGeom prst="rect">
            <a:avLst/>
          </a:prstGeom>
          <a:noFill/>
        </p:spPr>
        <p:txBody>
          <a:bodyPr wrap="square" rtlCol="0">
            <a:spAutoFit/>
          </a:bodyPr>
          <a:lstStyle/>
          <a:p>
            <a:r>
              <a:rPr lang="en-US" sz="4000" dirty="0"/>
              <a:t>Lesson Goals</a:t>
            </a:r>
          </a:p>
          <a:p>
            <a:pPr marL="514350" indent="-514350">
              <a:buAutoNum type="arabicPeriod"/>
            </a:pPr>
            <a:r>
              <a:rPr lang="en-US" sz="3200" dirty="0"/>
              <a:t>Get oriented to R and RStudio</a:t>
            </a:r>
          </a:p>
          <a:p>
            <a:pPr marL="514350" indent="-514350">
              <a:buAutoNum type="arabicPeriod"/>
            </a:pPr>
            <a:r>
              <a:rPr lang="en-US" sz="3200" dirty="0"/>
              <a:t>Learn some fundamentals of coding</a:t>
            </a:r>
          </a:p>
          <a:p>
            <a:pPr marL="514350" indent="-514350">
              <a:buAutoNum type="arabicPeriod"/>
            </a:pPr>
            <a:endParaRPr lang="en-US" sz="3200" dirty="0"/>
          </a:p>
          <a:p>
            <a:r>
              <a:rPr lang="en-US" sz="4000" dirty="0"/>
              <a:t>Lesson Objectives</a:t>
            </a:r>
          </a:p>
          <a:p>
            <a:pPr marL="514350" indent="-514350">
              <a:buAutoNum type="arabicPeriod"/>
            </a:pPr>
            <a:r>
              <a:rPr lang="en-US" sz="3200" dirty="0"/>
              <a:t>Log in and tour RStudio Cloud</a:t>
            </a:r>
          </a:p>
          <a:p>
            <a:pPr marL="514350" indent="-514350">
              <a:buAutoNum type="arabicPeriod"/>
            </a:pPr>
            <a:r>
              <a:rPr lang="en-US" sz="3200" dirty="0"/>
              <a:t>Execute code at the console</a:t>
            </a:r>
          </a:p>
          <a:p>
            <a:pPr marL="514350" indent="-514350">
              <a:buAutoNum type="arabicPeriod"/>
            </a:pPr>
            <a:r>
              <a:rPr lang="en-US" sz="3200" dirty="0"/>
              <a:t>Define and use functions</a:t>
            </a:r>
          </a:p>
          <a:p>
            <a:pPr marL="514350" indent="-514350">
              <a:buAutoNum type="arabicPeriod"/>
            </a:pPr>
            <a:r>
              <a:rPr lang="en-US" sz="3200" dirty="0"/>
              <a:t>Define and create objects in the environment</a:t>
            </a:r>
          </a:p>
          <a:p>
            <a:pPr marL="514350" indent="-514350">
              <a:buAutoNum type="arabicPeriod"/>
            </a:pPr>
            <a:r>
              <a:rPr lang="en-US" sz="3200" dirty="0"/>
              <a:t>Interact with a </a:t>
            </a:r>
            <a:r>
              <a:rPr lang="en-US" sz="3200" dirty="0" err="1"/>
              <a:t>dataframe</a:t>
            </a:r>
            <a:endParaRPr lang="en-US" sz="3200" dirty="0"/>
          </a:p>
        </p:txBody>
      </p:sp>
    </p:spTree>
    <p:extLst>
      <p:ext uri="{BB962C8B-B14F-4D97-AF65-F5344CB8AC3E}">
        <p14:creationId xmlns:p14="http://schemas.microsoft.com/office/powerpoint/2010/main" val="1860201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018" y="2926081"/>
            <a:ext cx="11187112" cy="1463040"/>
          </a:xfrm>
        </p:spPr>
        <p:txBody>
          <a:bodyPr/>
          <a:lstStyle/>
          <a:p>
            <a:r>
              <a:rPr lang="en-US" dirty="0"/>
              <a:t>Getting Oriented to R</a:t>
            </a:r>
            <a:br>
              <a:rPr lang="en-US" dirty="0"/>
            </a:br>
            <a:endParaRPr lang="en-US" sz="3600" dirty="0"/>
          </a:p>
        </p:txBody>
      </p:sp>
    </p:spTree>
    <p:extLst>
      <p:ext uri="{BB962C8B-B14F-4D97-AF65-F5344CB8AC3E}">
        <p14:creationId xmlns:p14="http://schemas.microsoft.com/office/powerpoint/2010/main" val="31999391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RCDA MGH 2018 Template" id="{EDF309EF-84D3-1348-B69F-FB3BCAEF6D5D}" vid="{E8ADBC31-0938-DF46-B2BA-A65B80794F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15521</TotalTime>
  <Words>3230</Words>
  <Application>Microsoft Macintosh PowerPoint</Application>
  <PresentationFormat>Widescreen</PresentationFormat>
  <Paragraphs>404</Paragraphs>
  <Slides>42</Slides>
  <Notes>39</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Arial</vt:lpstr>
      <vt:lpstr>Arial Narrow</vt:lpstr>
      <vt:lpstr>Calibri</vt:lpstr>
      <vt:lpstr>Monaco</vt:lpstr>
      <vt:lpstr>Tw Cen MT</vt:lpstr>
      <vt:lpstr>Tw Cen MT Condensed</vt:lpstr>
      <vt:lpstr>Wingdings</vt:lpstr>
      <vt:lpstr>Wingdings 3</vt:lpstr>
      <vt:lpstr>Integral</vt:lpstr>
      <vt:lpstr>Laboratory Medicine Core Data Analysis</vt:lpstr>
      <vt:lpstr>Course Introduction</vt:lpstr>
      <vt:lpstr>Goals and Objectives</vt:lpstr>
      <vt:lpstr>Course Materials</vt:lpstr>
      <vt:lpstr>Lectures</vt:lpstr>
      <vt:lpstr>Tips for these sessions</vt:lpstr>
      <vt:lpstr>Tips for these sessions </vt:lpstr>
      <vt:lpstr>PowerPoint Presentation</vt:lpstr>
      <vt:lpstr>Getting Oriented to R </vt:lpstr>
      <vt:lpstr>What is R?</vt:lpstr>
      <vt:lpstr>RStudio:  The Portal to R</vt:lpstr>
      <vt:lpstr>RStudio:  In the Cloud… In Your Home</vt:lpstr>
      <vt:lpstr>Your Turn #1 </vt:lpstr>
      <vt:lpstr>PowerPoint Presentation</vt:lpstr>
      <vt:lpstr>PowerPoint Presentation</vt:lpstr>
      <vt:lpstr>PowerPoint Presentation</vt:lpstr>
      <vt:lpstr>Overview of the RStudio Environment </vt:lpstr>
      <vt:lpstr>The Basics of Coding </vt:lpstr>
      <vt:lpstr>The Basics of Coding:  Calculation</vt:lpstr>
      <vt:lpstr>Your Turn #2 </vt:lpstr>
      <vt:lpstr>What did you get?</vt:lpstr>
      <vt:lpstr>The Basics of Coding:  Functions</vt:lpstr>
      <vt:lpstr>Your Turn #3 </vt:lpstr>
      <vt:lpstr>Putting Functions to Work</vt:lpstr>
      <vt:lpstr>The Basics of Coding:  Objects</vt:lpstr>
      <vt:lpstr>Checking the Contents of an Object</vt:lpstr>
      <vt:lpstr>Checking the contents of an object</vt:lpstr>
      <vt:lpstr>Bending objects to your will</vt:lpstr>
      <vt:lpstr>Your Turn #4 </vt:lpstr>
      <vt:lpstr>The Basics of Coding:  Packages</vt:lpstr>
      <vt:lpstr>Getting Tidy in the Verse</vt:lpstr>
      <vt:lpstr>Installing and Loading Packages</vt:lpstr>
      <vt:lpstr>Your Turn #5 </vt:lpstr>
      <vt:lpstr>Working with Dataframes (aka Useful Data) </vt:lpstr>
      <vt:lpstr>Dataframes:  Beyond the Vector</vt:lpstr>
      <vt:lpstr>Viewing the Contents of a Dataframe</vt:lpstr>
      <vt:lpstr>Viewing the Contents of a Dataframe</vt:lpstr>
      <vt:lpstr>Working with Dataframes at the Console</vt:lpstr>
      <vt:lpstr>Working with Dataframes at the Console</vt:lpstr>
      <vt:lpstr>Your Turn #6 </vt:lpstr>
      <vt:lpstr>Console… I only just knew you</vt:lpstr>
      <vt:lpstr>A Hero is Born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Clinical Data Analysis with R and RStudio</dc:title>
  <dc:creator>Kadauke, Stephan,M.D.</dc:creator>
  <cp:lastModifiedBy>Patrick C Mathias</cp:lastModifiedBy>
  <cp:revision>376</cp:revision>
  <cp:lastPrinted>2019-05-03T01:02:37Z</cp:lastPrinted>
  <dcterms:created xsi:type="dcterms:W3CDTF">2018-02-12T18:18:21Z</dcterms:created>
  <dcterms:modified xsi:type="dcterms:W3CDTF">2020-07-04T20:04:03Z</dcterms:modified>
</cp:coreProperties>
</file>